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23"/>
  </p:notesMasterIdLst>
  <p:sldIdLst>
    <p:sldId id="25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57" r:id="rId14"/>
    <p:sldId id="279" r:id="rId15"/>
    <p:sldId id="258" r:id="rId16"/>
    <p:sldId id="259" r:id="rId17"/>
    <p:sldId id="260" r:id="rId18"/>
    <p:sldId id="267" r:id="rId19"/>
    <p:sldId id="262" r:id="rId20"/>
    <p:sldId id="263" r:id="rId21"/>
    <p:sldId id="280" r:id="rId22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FB"/>
    <a:srgbClr val="0000FF"/>
    <a:srgbClr val="FFFF66"/>
    <a:srgbClr val="FFCC00"/>
    <a:srgbClr val="00FFFF"/>
    <a:srgbClr val="F1F6C6"/>
    <a:srgbClr val="CCCCFF"/>
    <a:srgbClr val="E2FE54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34C02-30E9-40CD-B42C-F2834C935F0C}" type="datetimeFigureOut">
              <a:rPr lang="th-TH" smtClean="0"/>
              <a:pPr/>
              <a:t>27/05/57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59B77-7E8F-4B9A-879D-DCCD4726A9F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758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331185">
              <a:spcBef>
                <a:spcPct val="0"/>
              </a:spcBef>
            </a:pPr>
            <a:r>
              <a:rPr lang="th-TH" dirty="0" smtClean="0"/>
              <a:t>ราชวิทยาลัยศัลยแพทย์ออร์โธปิดิกส์แห่งประเทศไทย ร่วมกับภาควิชาออร์โธปิดิกส์ คณะแพทยศาสตร์ มหาวิทยาลัยเชียงใหม่  ชมรมออร์โธปิดิกส์ภาคเหนือ  และชมรมออร์โธปิดิกส์ภาคตะวันออกเฉียงเหนือ  ได้จัดประชุมวิชาการระดับภูมิภาคขึ้นที่จังหวัดเชียงใหม่ ในระหว่างวันที่ </a:t>
            </a:r>
            <a:r>
              <a:rPr lang="en-US" dirty="0" smtClean="0"/>
              <a:t>10-11 </a:t>
            </a:r>
            <a:r>
              <a:rPr lang="th-TH" dirty="0" smtClean="0"/>
              <a:t>มกราคม </a:t>
            </a:r>
            <a:r>
              <a:rPr lang="en-US" dirty="0" smtClean="0"/>
              <a:t>2556</a:t>
            </a:r>
          </a:p>
          <a:p>
            <a:pPr indent="331185">
              <a:spcBef>
                <a:spcPct val="0"/>
              </a:spcBef>
            </a:pPr>
            <a:r>
              <a:rPr lang="th-TH" dirty="0" smtClean="0"/>
              <a:t>ผมได้รับเชิญไปคุยกับผู้เข้าประชุมในหัวข้อ “ปัญหา </a:t>
            </a:r>
            <a:r>
              <a:rPr lang="en-US" dirty="0" smtClean="0"/>
              <a:t>HA-PCT Ortho” </a:t>
            </a:r>
            <a:r>
              <a:rPr lang="th-TH" dirty="0" smtClean="0"/>
              <a:t>ในช่วงบ่ายของวันที่ </a:t>
            </a:r>
            <a:r>
              <a:rPr lang="en-US" dirty="0" smtClean="0"/>
              <a:t>10 </a:t>
            </a:r>
            <a:r>
              <a:rPr lang="th-TH" dirty="0" smtClean="0"/>
              <a:t>มกราคม </a:t>
            </a:r>
            <a:r>
              <a:rPr lang="en-US" dirty="0" smtClean="0"/>
              <a:t>2556 </a:t>
            </a:r>
            <a:r>
              <a:rPr lang="th-TH" dirty="0" smtClean="0"/>
              <a:t>เวลา </a:t>
            </a:r>
            <a:r>
              <a:rPr lang="en-US" dirty="0" smtClean="0"/>
              <a:t>14.15-14.45 </a:t>
            </a:r>
            <a:r>
              <a:rPr lang="th-TH" dirty="0" smtClean="0"/>
              <a:t>น. เห็นว่ามีบางประเด็นที่จะเป็นประโยชน์แก่ท่านผู้สนใจซึ่งไม่ได้เข้าร่วมประชุมด้วย และมีบางประเด็นที่ผมอาจจะพูดในที่ประชุมเร็วเกินไปหรือตกหล่นไป จึงได้นำข้อคิดเหล่านั้นมาเผยแพร่ไว้ ณ ที่นี้</a:t>
            </a: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55581">
              <a:defRPr/>
            </a:pPr>
            <a:fld id="{F81441C6-975E-436C-9ECA-81FD4D09434B}" type="slidenum">
              <a:rPr lang="en-US" smtClean="0">
                <a:latin typeface="Arial" pitchFamily="34" charset="0"/>
                <a:cs typeface="Cordia New" pitchFamily="34" charset="-34"/>
              </a:rPr>
              <a:pPr defTabSz="955581">
                <a:defRPr/>
              </a:pPr>
              <a:t>2</a:t>
            </a:fld>
            <a:endParaRPr lang="th-TH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44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70000" y="612775"/>
            <a:ext cx="4086225" cy="3063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>
              <a:defRPr/>
            </a:pPr>
            <a:r>
              <a:rPr lang="th-TH" b="1" smtClean="0"/>
              <a:t>บริบทคือตัวกำหนดทิศทางการทำงานขององค์กร</a:t>
            </a:r>
          </a:p>
          <a:p>
            <a:pPr>
              <a:defRPr/>
            </a:pPr>
            <a:r>
              <a:rPr lang="en-US" b="1" smtClean="0"/>
              <a:t>Hospital Profile 2008</a:t>
            </a:r>
            <a:r>
              <a:rPr lang="en-US" smtClean="0"/>
              <a:t> </a:t>
            </a:r>
            <a:r>
              <a:rPr lang="th-TH" smtClean="0"/>
              <a:t>เป็นเครื่องมือสำหรับการเชื่อมโยงบริบท ทิศทางขององค์กร และผลการดำเนินการ  บริบทกำหนดทิศทางขององค์กร ตัวชี้วัดผลการดำเนินการบ่งบอกถึงความสำเร็จในการบรรลุเป้าหมายตามทิศทางที่กำหนดไว้  การนำข้อมูลทั้งสามส่วนมาไว้ในเอกสารชุดเดียวกัน มีเจตจำนงให้ผู้บริหารของโรงพยาบาลได้ทบทวนความเชื่อมโยงดังกล่าว</a:t>
            </a:r>
          </a:p>
          <a:p>
            <a:pPr>
              <a:defRPr/>
            </a:pPr>
            <a:r>
              <a:rPr lang="th-TH" b="1" smtClean="0"/>
              <a:t>บริบทขององค์กร </a:t>
            </a:r>
            <a:r>
              <a:rPr lang="th-TH" smtClean="0"/>
              <a:t>มีหัวข้อที่สอดคล้องกับ </a:t>
            </a:r>
            <a:r>
              <a:rPr lang="en-US" smtClean="0"/>
              <a:t>Organization Profile </a:t>
            </a:r>
            <a:r>
              <a:rPr lang="th-TH" smtClean="0"/>
              <a:t>ของ </a:t>
            </a:r>
            <a:r>
              <a:rPr lang="en-US" smtClean="0"/>
              <a:t>TQA/MBNQA  </a:t>
            </a:r>
            <a:r>
              <a:rPr lang="th-TH" smtClean="0"/>
              <a:t>โดยเฉพาะอย่างยิ่ง ให้แนวทางในการวิเคราะห์ความท้าทายที่สำคัญขององค์กรไว้ด้วย</a:t>
            </a:r>
          </a:p>
          <a:p>
            <a:pPr>
              <a:defRPr/>
            </a:pPr>
            <a:r>
              <a:rPr lang="th-TH" b="1" smtClean="0"/>
              <a:t>ทิศทางขององค์กร</a:t>
            </a:r>
            <a:r>
              <a:rPr lang="th-TH" smtClean="0"/>
              <a:t> ครอบคลุมทั้งส่วนที่เป็นทิศทางกว้างๆ ได้แก่ พันธกิจ วิสัยทัศน์ ค่านิยม และทิศทางเฉพาะที่มีความชัดเจนสำหรับแต่ละช่วงเวลา ได้แก่แผนกลยุทธ์ วัตถุประสงค์ รวมทั้งการจัดลำดับความสำคัญ (จุดเน้นหรือเข็มมุ่ง)</a:t>
            </a:r>
          </a:p>
          <a:p>
            <a:pPr>
              <a:defRPr/>
            </a:pPr>
            <a:r>
              <a:rPr lang="th-TH" b="1" smtClean="0"/>
              <a:t>ผลการดำเนินการ </a:t>
            </a:r>
            <a:r>
              <a:rPr lang="th-TH" smtClean="0"/>
              <a:t>ได้แก่การนำเสนอตัวชี้วัดตามมาตรฐานตอนที่ </a:t>
            </a:r>
            <a:r>
              <a:rPr lang="en-US" smtClean="0"/>
              <a:t>IV </a:t>
            </a:r>
            <a:r>
              <a:rPr lang="th-TH" smtClean="0"/>
              <a:t>ซึ่ง รพ.ควรประสานให้สอดคล้องกับแผนกลยุทธ์ของตน </a:t>
            </a:r>
          </a:p>
          <a:p>
            <a:pPr>
              <a:defRPr/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44104">
              <a:defRPr/>
            </a:pPr>
            <a:fld id="{8C8D35C0-45FE-42BF-859E-70A9E4745D52}" type="slidenum">
              <a:rPr lang="en-US" smtClean="0">
                <a:latin typeface="Arial" pitchFamily="34" charset="0"/>
              </a:rPr>
              <a:pPr defTabSz="844104">
                <a:defRPr/>
              </a:pPr>
              <a:t>4</a:t>
            </a:fld>
            <a:endParaRPr lang="th-TH" dirty="0" smtClean="0">
              <a:latin typeface="Arial" pitchFamily="34" charset="0"/>
            </a:endParaRPr>
          </a:p>
        </p:txBody>
      </p:sp>
      <p:sp>
        <p:nvSpPr>
          <p:cNvPr id="4096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mtClean="0">
                <a:latin typeface="Browallia New" pitchFamily="34" charset="-34"/>
                <a:cs typeface="Browallia New" pitchFamily="34" charset="-34"/>
              </a:rPr>
              <a:t>การประเมินภาพรวมของการพัฒนาทั้งองค์กร</a:t>
            </a:r>
          </a:p>
        </p:txBody>
      </p:sp>
    </p:spTree>
    <p:extLst>
      <p:ext uri="{BB962C8B-B14F-4D97-AF65-F5344CB8AC3E}">
        <p14:creationId xmlns:p14="http://schemas.microsoft.com/office/powerpoint/2010/main" val="282827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A8B2D-F2F7-48D3-8F07-4BE97978DA02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6848" y="6237312"/>
            <a:ext cx="2133600" cy="365125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B6DFF70A-9FB2-4C57-9096-76F52E39BBA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578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EF65-C238-4E71-99B8-0C40139391F2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18E04-86EC-4074-A5BF-2D44CC99FE4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3262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6AF77-92DE-4C36-AACC-0904209007E3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5A05A-ACC5-4403-BFC8-F99CA9A4248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9807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83C15-0C77-41CD-A88F-ED2546308D97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8904-4912-4A71-BB73-29344D6B59C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7006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33A24-2ACB-4994-B93A-1BBCA478DFEB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7F467-BCDF-4D00-840C-2519C7C3E12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1410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125B2-0ADF-4E81-A254-EA1B435BB7DD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365125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5B4256AD-6F92-4AE9-9F89-06419562895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0532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C37B7-B71A-4F68-A911-83EAE1A69B9E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133600" cy="365125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86C0AC32-68A8-4A49-B63B-F7CCF8D963FE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5224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34AAD-4807-4665-AAD1-2181A3B59C40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AF8B-B9C7-4825-939A-6964EAE62F7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331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D2C36-45D3-41E6-B6C3-1E27FD8DECE3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EECF2-1976-4870-9766-D62E20B7710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0343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27DC7-E696-49FF-A308-198DDF057DFC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3BCBA-DADA-4903-AEC9-9AFEC8EDC29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8759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73AD0-2BA0-454C-B4B2-7AE2CEB2C35E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D07C-2D03-4113-9BB6-B4BD8C92842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322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699102B-342F-4990-AB37-0DC4B5299D89}" type="datetimeFigureOut">
              <a:rPr lang="th-TH" smtClean="0"/>
              <a:pPr>
                <a:defRPr/>
              </a:pPr>
              <a:t>27/05/57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F70DB28-59A3-4111-BDBE-746B191CAB5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h-TH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D5E8CD-A375-402C-9324-95F61EADEC55}" type="datetime1">
              <a:rPr lang="th-TH"/>
              <a:pPr>
                <a:defRPr/>
              </a:pPr>
              <a:t>27/05/57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E5B109-9A48-4B5A-9402-017615B2142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4.jpeg"/><Relationship Id="rId7" Type="http://schemas.openxmlformats.org/officeDocument/2006/relationships/image" Target="../media/image16.gif"/><Relationship Id="rId2" Type="http://schemas.openxmlformats.org/officeDocument/2006/relationships/hyperlink" Target="http://www.123rf.com/photo_9604032_people-professions--doctor-cartoon-set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theweddinghome.com/forum/get_topic.asp?FID=11&amp;TID=3552&amp;DIR=N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www.pharmacafe.com/board/viewtopic.php?f=10&amp;t=22495&amp;start=15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aperfectworld.org/academic.html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ocialvixen.com/2010/08/page/3/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blogs.up.ac.za/jcp2010/index.php?blog=116" TargetMode="External"/><Relationship Id="rId11" Type="http://schemas.openxmlformats.org/officeDocument/2006/relationships/image" Target="../media/image12.jpeg"/><Relationship Id="rId5" Type="http://schemas.openxmlformats.org/officeDocument/2006/relationships/image" Target="../media/image9.jpeg"/><Relationship Id="rId10" Type="http://schemas.openxmlformats.org/officeDocument/2006/relationships/hyperlink" Target="http://www.clipartof.com/portfolio/leonid/illustration/digital-collage-of-doctors-nurses-surgeons-and-veterinarians-216867.html" TargetMode="External"/><Relationship Id="rId4" Type="http://schemas.openxmlformats.org/officeDocument/2006/relationships/image" Target="../media/image8.jpeg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ชื่อเรื่อง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27158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t" anchorCtr="0">
            <a:noAutofit/>
          </a:bodyPr>
          <a:lstStyle/>
          <a:p>
            <a:pPr algn="ctr" eaLnBrk="1" hangingPunct="1"/>
            <a:r>
              <a:rPr lang="en-US" sz="7200" b="1" dirty="0" smtClean="0">
                <a:solidFill>
                  <a:schemeClr val="tx2"/>
                </a:solidFill>
                <a:latin typeface="Browallia New" pitchFamily="34" charset="-34"/>
                <a:cs typeface="Browallia New" pitchFamily="34" charset="-34"/>
              </a:rPr>
              <a:t>Clinical Tracer Highlight</a:t>
            </a:r>
            <a:br>
              <a:rPr lang="en-US" sz="7200" b="1" dirty="0" smtClean="0">
                <a:solidFill>
                  <a:schemeClr val="tx2"/>
                </a:solidFill>
                <a:latin typeface="Browallia New" pitchFamily="34" charset="-34"/>
                <a:cs typeface="Browallia New" pitchFamily="34" charset="-34"/>
              </a:rPr>
            </a:br>
            <a:endParaRPr lang="th-TH" sz="5400" dirty="0" smtClean="0">
              <a:solidFill>
                <a:schemeClr val="tx2"/>
              </a:solidFill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490066"/>
          </a:xfrm>
          <a:solidFill>
            <a:srgbClr val="0000CC"/>
          </a:solidFill>
        </p:spPr>
        <p:txBody>
          <a:bodyPr>
            <a:normAutofit fontScale="90000"/>
          </a:bodyPr>
          <a:lstStyle/>
          <a:p>
            <a:r>
              <a:rPr lang="th-TH" sz="3600" b="1" dirty="0" smtClean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การประเมินผลการดูแลผู้ป่วยตามมิติคุณภาพ</a:t>
            </a:r>
            <a:endParaRPr lang="th-TH" sz="3600" b="1" dirty="0">
              <a:solidFill>
                <a:schemeClr val="bg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2000200" y="1071546"/>
            <a:ext cx="7143800" cy="134806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Accessibility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ใครบ้าง “ที่ไม่ยอมมารพ.” “มายาก” “มาไม่ได้”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Appropriateness</a:t>
            </a:r>
            <a:r>
              <a:rPr lang="en-US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ทำในสิ่งที่ไม่ควรทำ ไม่เหมาะสม ไม่ใช้ความรู้ที่ทันสมัยเป็นปัจจุบัน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Acceptability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พอใจในบริการที่ได้รับ ยอมรับคำแนะนำ/แผนการรักษา เป็นที่ยอมรับ</a:t>
            </a:r>
            <a:endParaRPr lang="th-TH" sz="2000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5" name="Picture 2" descr="http://us.123rf.com/400wm/400/400/cingisiz/cingisiz1105/cingisiz110500005/9604032-people-professions--doctor-cartoon-se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000" r="68000" b="63020"/>
          <a:stretch>
            <a:fillRect/>
          </a:stretch>
        </p:blipFill>
        <p:spPr bwMode="auto">
          <a:xfrm>
            <a:off x="642910" y="1157790"/>
            <a:ext cx="1071570" cy="121295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4282" y="2428868"/>
            <a:ext cx="5869886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Competency</a:t>
            </a:r>
            <a:r>
              <a:rPr lang="en-US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อะไรที่ รพ.(</a:t>
            </a:r>
            <a:r>
              <a:rPr lang="en-US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+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คน)ของเราควรทำได้ แต่ยังทำไม่ได้</a:t>
            </a:r>
          </a:p>
          <a:p>
            <a:pPr lvl="0"/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Continuity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ความต่อเนื่องระหว่างเวร ระหว่างหน่วย รพ. บ้านและชุมชน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Coverage</a:t>
            </a:r>
            <a:r>
              <a:rPr lang="en-US" sz="20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ประชากรในความรับผิดชอบ มารับบริการเท่าใด ที่ยังไม่มาไปไหน</a:t>
            </a:r>
            <a:endParaRPr lang="th-TH" sz="2000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7" name="Picture 2" descr="http://www.pharmacafe.com/board/download/file.php?id=10873&amp;t=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l="38677" t="18320"/>
          <a:stretch>
            <a:fillRect/>
          </a:stretch>
        </p:blipFill>
        <p:spPr bwMode="auto">
          <a:xfrm>
            <a:off x="6286512" y="2500306"/>
            <a:ext cx="770101" cy="1025736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339752" y="3643314"/>
            <a:ext cx="6589934" cy="1200329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Efficiency</a:t>
            </a:r>
            <a:r>
              <a:rPr lang="en-US" sz="20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ลดการใช้ทรัพยากรที่ไม่จำเป็น  ทั้งคน เงิน ของ เวลา และสถานที่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Effectiveness</a:t>
            </a:r>
            <a:r>
              <a:rPr lang="th-TH" sz="20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อะไรคือผลสำเร็จของการรักษาที่คาดหวังอีก จะวัดได้อย่างไร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Equity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ต่างสิทธิ ต่างพื้นที่ ต่างวัฒนธรรม ชาติ ภาษา ได้รับบริการที่จำเป็นเสมอภาคกัน</a:t>
            </a:r>
            <a:endParaRPr lang="th-TH" sz="2000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9" name="Picture 4" descr="http://www.theweddinghome.com/forum/uploads/kornpakorn/nurse_cartoon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4414" y="3714752"/>
            <a:ext cx="1085796" cy="893999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14282" y="4869160"/>
            <a:ext cx="6429420" cy="1569660"/>
          </a:xfrm>
          <a:prstGeom prst="rect">
            <a:avLst/>
          </a:prstGeom>
          <a:solidFill>
            <a:srgbClr val="00FF00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Humanized</a:t>
            </a:r>
            <a:r>
              <a:rPr lang="th-TH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/</a:t>
            </a:r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Holistic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ขั้นตอนที่ความต้องการด้านจิต สังคม อารมณ์ อาจถูกละเลยไป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Responsiveness </a:t>
            </a:r>
            <a:r>
              <a:rPr lang="th-TH" sz="20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ไวต่อการรับรู้และ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ตอบสนองได้อย่างรวดเร็ว ตรงประเด็น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Safety</a:t>
            </a:r>
            <a:r>
              <a:rPr lang="en-US" sz="20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ตระหนักรู้หรือไม่ว่าอะไรคือความเสี่ยง และจะจัดการอย่างไร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Timeliness</a:t>
            </a:r>
            <a:r>
              <a:rPr lang="en-US" sz="20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000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ทันเวลาในการรับรู้ปัญหา รักษา ช่วงเวลาใดที่ต้องให้ความสำคัญ</a:t>
            </a:r>
            <a:endParaRPr lang="th-TH" sz="2400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11" name="Picture 2" descr="http://us.123rf.com/400wm/400/400/cingisiz/cingisiz1105/cingisiz110500005/9604032-people-professions--doctor-cartoon-set.jpg">
            <a:hlinkClick r:id="rId2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35" t="34946" r="67870" b="34768"/>
          <a:stretch>
            <a:fillRect/>
          </a:stretch>
        </p:blipFill>
        <p:spPr bwMode="auto">
          <a:xfrm>
            <a:off x="7143768" y="4857760"/>
            <a:ext cx="12192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750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357422" y="1285861"/>
            <a:ext cx="3964308" cy="5429288"/>
          </a:xfrm>
        </p:spPr>
      </p:pic>
      <p:sp>
        <p:nvSpPr>
          <p:cNvPr id="8" name="Cloud Callout 7"/>
          <p:cNvSpPr/>
          <p:nvPr/>
        </p:nvSpPr>
        <p:spPr>
          <a:xfrm>
            <a:off x="5643570" y="357166"/>
            <a:ext cx="3286148" cy="2143140"/>
          </a:xfrm>
          <a:prstGeom prst="cloudCallout">
            <a:avLst>
              <a:gd name="adj1" fmla="val -64937"/>
              <a:gd name="adj2" fmla="val 701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Clinical Tracer Highlight</a:t>
            </a: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>
            <a:off x="71406" y="4357694"/>
            <a:ext cx="2428892" cy="2143140"/>
          </a:xfrm>
          <a:prstGeom prst="wedgeEllipseCallout">
            <a:avLst>
              <a:gd name="adj1" fmla="val 80731"/>
              <a:gd name="adj2" fmla="val -51002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Clinical Tracer </a:t>
            </a:r>
          </a:p>
          <a:p>
            <a:pPr algn="ctr"/>
            <a:r>
              <a:rPr lang="th-TH" sz="2000" b="1" dirty="0" smtClean="0">
                <a:solidFill>
                  <a:schemeClr val="tx1"/>
                </a:solidFill>
              </a:rPr>
              <a:t>การตามรอยจากโรคที่สนใจ จำนวนโรคที่เห็นโอกาสพัฒนา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6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63" name="Group 27"/>
          <p:cNvGraphicFramePr>
            <a:graphicFrameLocks noGrp="1"/>
          </p:cNvGraphicFramePr>
          <p:nvPr/>
        </p:nvGraphicFramePr>
        <p:xfrm>
          <a:off x="395288" y="142852"/>
          <a:ext cx="8424862" cy="6397054"/>
        </p:xfrm>
        <a:graphic>
          <a:graphicData uri="http://schemas.openxmlformats.org/drawingml/2006/table">
            <a:tbl>
              <a:tblPr/>
              <a:tblGrid>
                <a:gridCol w="4213225"/>
                <a:gridCol w="4211637"/>
              </a:tblGrid>
              <a:tr h="7143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h-TH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ความแตกต่างระหว่าง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Clinical Tracer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ordia New" pitchFamily="34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Clinical Tracer Highlight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ord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FEE"/>
                    </a:solidFill>
                  </a:tcPr>
                </a:tc>
              </a:tr>
              <a:tr h="343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ตามรอยทุกระบบตามหลักการของ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Tracer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ordia New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กระบวนการดูแลผู้ป่วยตั้งแต่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Access + Entry </a:t>
                      </a: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จนถึง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Continuity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กระบวนการพัฒนาคุณภาพ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ระบบงานอื่นๆที่เกี่ยวข้อง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เริ่มด้วยโรคที่ทีมสนใจแล้วต่อด้วย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CPG, AE, etc. </a:t>
                      </a: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ตามเชื่อมด้วยอื่นๆเช่น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lean, risk, humanized, health promotion, QD, etc.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ordia New" pitchFamily="34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ดึงเอาประเด็นสำคัญมาสรุปเพื่อสื่อสารอย่างกระชับ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เน้นที่จุดเน้นในการพัฒนาในปีนั้น หรือช่วงนั้นๆ โดยเน้นเรื่องที่เป็น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Highlight</a:t>
                      </a: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 ที่สำเร็จในการพัฒนา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th-TH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เป็นประเด็นที่น่าสนใจ เป็นปัญหา เป็นความสำเร็จ เป็นความท้าทายของเรา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9FB"/>
          </a:solidFill>
        </p:spPr>
        <p:txBody>
          <a:bodyPr anchor="ctr" anchorCtr="0">
            <a:normAutofit/>
          </a:bodyPr>
          <a:lstStyle/>
          <a:p>
            <a:pPr lvl="0" algn="ctr"/>
            <a:r>
              <a:rPr lang="th-TH" sz="5400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ความเข้าใจที่อาจคลาดเคลื่อน</a:t>
            </a:r>
            <a:endParaRPr lang="th-TH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1714"/>
            <a:ext cx="8229600" cy="438912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Narrow" pitchFamily="34" charset="0"/>
              </a:rPr>
              <a:t>clinical tracer highlight </a:t>
            </a:r>
            <a:r>
              <a:rPr lang="th-TH" sz="2800" dirty="0" smtClean="0">
                <a:latin typeface="Arial Narrow" pitchFamily="34" charset="0"/>
              </a:rPr>
              <a:t>กับ </a:t>
            </a:r>
            <a:r>
              <a:rPr lang="en-US" sz="2800" dirty="0" smtClean="0">
                <a:latin typeface="Arial Narrow" pitchFamily="34" charset="0"/>
              </a:rPr>
              <a:t>clinical tracer </a:t>
            </a:r>
            <a:r>
              <a:rPr lang="th-TH" sz="2800" dirty="0" smtClean="0">
                <a:latin typeface="Arial Narrow" pitchFamily="34" charset="0"/>
              </a:rPr>
              <a:t>เป็นคนละเรื่องกัน คนละรูปแบบกัน</a:t>
            </a:r>
          </a:p>
          <a:p>
            <a:r>
              <a:rPr lang="th-TH" sz="2800" dirty="0" smtClean="0">
                <a:latin typeface="Arial Narrow" pitchFamily="34" charset="0"/>
              </a:rPr>
              <a:t>การดึงประเด็นสำคัญเฉพาะปัญหาปัจจุบัน ไม่ได้มองการตามรอยตลอดทั้งสายธารของการดูแลผู้ป่วย</a:t>
            </a:r>
          </a:p>
          <a:p>
            <a:r>
              <a:rPr lang="th-TH" sz="2800" dirty="0" smtClean="0">
                <a:latin typeface="Arial Narrow" pitchFamily="34" charset="0"/>
              </a:rPr>
              <a:t>การหาโอกาสพัฒนาเพียงทบทวนอุบัติการณ์ในรอบปีที่ผ่านมา</a:t>
            </a:r>
          </a:p>
          <a:p>
            <a:pPr>
              <a:buNone/>
            </a:pPr>
            <a:r>
              <a:rPr lang="th-TH" sz="3200" b="1" dirty="0" smtClean="0">
                <a:latin typeface="Arial Narrow" pitchFamily="34" charset="0"/>
              </a:rPr>
              <a:t>ส่งผลให้</a:t>
            </a:r>
          </a:p>
          <a:p>
            <a:r>
              <a:rPr lang="th-TH" sz="2800" dirty="0" smtClean="0">
                <a:latin typeface="Arial Narrow" pitchFamily="34" charset="0"/>
              </a:rPr>
              <a:t>เสียโอกาสในการพัฒนาคุณภาพการดูแลผู้ป่วยให้ดีที่สุดในสถานการณ์ของเรา</a:t>
            </a:r>
          </a:p>
          <a:p>
            <a:r>
              <a:rPr lang="th-TH" sz="2800" dirty="0" smtClean="0">
                <a:latin typeface="Arial Narrow" pitchFamily="34" charset="0"/>
              </a:rPr>
              <a:t>จำกัดมุมมองของตนเองเสียตั้งแต่ต้น</a:t>
            </a:r>
            <a:endParaRPr lang="th-TH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38238"/>
          </a:xfrm>
          <a:solidFill>
            <a:srgbClr val="E2FE54"/>
          </a:solidFill>
          <a:ln>
            <a:solidFill>
              <a:schemeClr val="tx1"/>
            </a:solidFill>
          </a:ln>
        </p:spPr>
        <p:txBody>
          <a:bodyPr anchor="ctr" anchorCtr="0"/>
          <a:lstStyle/>
          <a:p>
            <a:pPr algn="ctr" eaLnBrk="1" hangingPunct="1"/>
            <a:r>
              <a:rPr lang="th-TH" b="1" dirty="0" smtClean="0">
                <a:cs typeface="+mn-cs"/>
              </a:rPr>
              <a:t>ประเด็น </a:t>
            </a:r>
            <a:r>
              <a:rPr lang="en-US" b="1" dirty="0" smtClean="0">
                <a:cs typeface="+mn-cs"/>
              </a:rPr>
              <a:t>Highlight</a:t>
            </a:r>
            <a:r>
              <a:rPr lang="th-TH" b="1" dirty="0" smtClean="0">
                <a:cs typeface="+mn-cs"/>
              </a:rPr>
              <a:t> จะกำหนดจากอะไร</a:t>
            </a:r>
          </a:p>
        </p:txBody>
      </p:sp>
      <p:sp>
        <p:nvSpPr>
          <p:cNvPr id="15362" name="Rectangle 3"/>
          <p:cNvSpPr>
            <a:spLocks noGrp="1"/>
          </p:cNvSpPr>
          <p:nvPr>
            <p:ph idx="1"/>
          </p:nvPr>
        </p:nvSpPr>
        <p:spPr>
          <a:solidFill>
            <a:srgbClr val="CCCCFF"/>
          </a:solidFill>
          <a:ln>
            <a:solidFill>
              <a:schemeClr val="tx1"/>
            </a:solidFill>
          </a:ln>
        </p:spPr>
        <p:txBody>
          <a:bodyPr anchor="ctr" anchorCtr="0"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>
                <a:latin typeface="+mj-lt"/>
                <a:cs typeface="Cordia New" pitchFamily="34" charset="-34"/>
              </a:rPr>
              <a:t>1.</a:t>
            </a:r>
            <a:r>
              <a:rPr lang="th-TH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เลือกจาก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Treatment Goals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>
                <a:latin typeface="+mj-lt"/>
                <a:cs typeface="Cordia New" pitchFamily="34" charset="-34"/>
              </a:rPr>
              <a:t>2.</a:t>
            </a:r>
            <a:r>
              <a:rPr lang="th-TH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จากการวิเคราะห์กระบวนการดูแลผู้ป่วย แล้วเลือกประเด็นการพัฒนา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>
                <a:latin typeface="+mj-lt"/>
                <a:cs typeface="Cordia New" pitchFamily="34" charset="-34"/>
              </a:rPr>
              <a:t>3.</a:t>
            </a:r>
            <a:r>
              <a:rPr lang="th-TH" sz="2800" b="1" dirty="0" smtClean="0">
                <a:latin typeface="+mj-lt"/>
              </a:rPr>
              <a:t>หรืออะไรก็ได้ที่จะพัฒนาในปีนั้น และ มีความสำคัญในการดูแลผู้ป่วย ทำให้ผู้ป่วยดีขึ้น</a:t>
            </a:r>
          </a:p>
          <a:p>
            <a:pPr eaLnBrk="1" hangingPunct="1">
              <a:lnSpc>
                <a:spcPct val="90000"/>
              </a:lnSpc>
            </a:pPr>
            <a:endParaRPr lang="th-TH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endParaRPr lang="th-TH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h-TH" sz="2800" dirty="0" smtClean="0">
                <a:latin typeface="+mj-lt"/>
              </a:rPr>
              <a:t>จาก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Treatment Goals </a:t>
            </a:r>
            <a:r>
              <a:rPr lang="th-TH" sz="2800" dirty="0" smtClean="0">
                <a:latin typeface="+mj-lt"/>
              </a:rPr>
              <a:t>จะสามารถตอบความต้องการ ความคาดหวังและตอบปัญหาตรงประเด็นมากที่สุด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h-TH" sz="2800" dirty="0" smtClean="0">
                <a:latin typeface="+mj-lt"/>
              </a:rPr>
              <a:t>จากการวิเคราะห์กระบวนการดูแลผู้ป่วย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(Care Process)</a:t>
            </a:r>
            <a:r>
              <a:rPr lang="th-TH" sz="2800" dirty="0" smtClean="0">
                <a:latin typeface="+mj-lt"/>
              </a:rPr>
              <a:t>สามารถทำได้ง่ายและสามารถมองกระบวนการพัฒนาแต่ละโรคทั้งระบบ</a:t>
            </a:r>
          </a:p>
        </p:txBody>
      </p:sp>
      <p:sp>
        <p:nvSpPr>
          <p:cNvPr id="15363" name="AutoShape 6"/>
          <p:cNvSpPr>
            <a:spLocks noChangeArrowheads="1"/>
          </p:cNvSpPr>
          <p:nvPr/>
        </p:nvSpPr>
        <p:spPr bwMode="auto">
          <a:xfrm>
            <a:off x="3635375" y="3573463"/>
            <a:ext cx="12969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1"/>
          <p:cNvSpPr>
            <a:spLocks noChangeArrowheads="1"/>
          </p:cNvSpPr>
          <p:nvPr/>
        </p:nvSpPr>
        <p:spPr bwMode="auto">
          <a:xfrm>
            <a:off x="3002929" y="255588"/>
            <a:ext cx="3728906" cy="954107"/>
          </a:xfrm>
          <a:prstGeom prst="rect">
            <a:avLst/>
          </a:prstGeom>
          <a:solidFill>
            <a:srgbClr val="FFC9F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(ปรับ)ทีม</a:t>
            </a:r>
            <a:r>
              <a:rPr lang="th-TH" sz="2800" b="1" dirty="0">
                <a:latin typeface="Browallia New" pitchFamily="34" charset="-34"/>
                <a:cs typeface="Browallia New" pitchFamily="34" charset="-34"/>
              </a:rPr>
              <a:t>นำทาง</a:t>
            </a:r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คลินิก รพ…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…….</a:t>
            </a:r>
            <a:endParaRPr lang="en-US" sz="2800" b="1" dirty="0">
              <a:latin typeface="Browallia New" pitchFamily="34" charset="-34"/>
              <a:cs typeface="Browallia New" pitchFamily="34" charset="-34"/>
            </a:endParaRPr>
          </a:p>
          <a:p>
            <a:pPr algn="ctr"/>
            <a:r>
              <a:rPr lang="en-US" sz="2800" b="1" dirty="0">
                <a:latin typeface="Browallia New" pitchFamily="34" charset="-34"/>
                <a:cs typeface="Browallia New" pitchFamily="34" charset="-34"/>
              </a:rPr>
              <a:t>DM : Treatment Goals</a:t>
            </a:r>
          </a:p>
        </p:txBody>
      </p:sp>
      <p:sp>
        <p:nvSpPr>
          <p:cNvPr id="16386" name="Text Box 52"/>
          <p:cNvSpPr txBox="1">
            <a:spLocks noChangeArrowheads="1"/>
          </p:cNvSpPr>
          <p:nvPr/>
        </p:nvSpPr>
        <p:spPr bwMode="auto">
          <a:xfrm>
            <a:off x="1" y="3270593"/>
            <a:ext cx="2025650" cy="1015663"/>
          </a:xfrm>
          <a:prstGeom prst="rect">
            <a:avLst/>
          </a:prstGeom>
          <a:solidFill>
            <a:srgbClr val="FFC9FB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+ควบคุม</a:t>
            </a:r>
            <a:r>
              <a:rPr lang="th-TH" b="1" dirty="0">
                <a:latin typeface="Browallia New" pitchFamily="34" charset="-34"/>
                <a:cs typeface="Browallia New" pitchFamily="34" charset="-34"/>
              </a:rPr>
              <a:t>ระดับ </a:t>
            </a:r>
            <a:r>
              <a:rPr lang="en-US" b="1" dirty="0">
                <a:latin typeface="Browallia New" pitchFamily="34" charset="-34"/>
                <a:cs typeface="Browallia New" pitchFamily="34" charset="-34"/>
              </a:rPr>
              <a:t>FBS 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ได้</a:t>
            </a:r>
          </a:p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-ไม่</a:t>
            </a:r>
            <a:r>
              <a:rPr lang="th-TH" b="1" dirty="0">
                <a:latin typeface="Browallia New" pitchFamily="34" charset="-34"/>
                <a:cs typeface="Browallia New" pitchFamily="34" charset="-34"/>
              </a:rPr>
              <a:t>รับยาอย่าง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ต่อเนื่อง</a:t>
            </a:r>
          </a:p>
          <a:p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-เกิดภาวะแทรกซ้อน</a:t>
            </a:r>
          </a:p>
        </p:txBody>
      </p:sp>
      <p:sp>
        <p:nvSpPr>
          <p:cNvPr id="16387" name="Line 53"/>
          <p:cNvSpPr>
            <a:spLocks noChangeShapeType="1"/>
          </p:cNvSpPr>
          <p:nvPr/>
        </p:nvSpPr>
        <p:spPr bwMode="auto">
          <a:xfrm>
            <a:off x="2057400" y="3756025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88" name="Line 54"/>
          <p:cNvSpPr>
            <a:spLocks noChangeShapeType="1"/>
          </p:cNvSpPr>
          <p:nvPr/>
        </p:nvSpPr>
        <p:spPr bwMode="auto">
          <a:xfrm>
            <a:off x="2628900" y="2155825"/>
            <a:ext cx="0" cy="3771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89" name="Line 55"/>
          <p:cNvSpPr>
            <a:spLocks noChangeShapeType="1"/>
          </p:cNvSpPr>
          <p:nvPr/>
        </p:nvSpPr>
        <p:spPr bwMode="auto">
          <a:xfrm>
            <a:off x="2628900" y="2149475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90" name="Line 56"/>
          <p:cNvSpPr>
            <a:spLocks noChangeShapeType="1"/>
          </p:cNvSpPr>
          <p:nvPr/>
        </p:nvSpPr>
        <p:spPr bwMode="auto">
          <a:xfrm>
            <a:off x="2628900" y="4686300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91" name="Line 57"/>
          <p:cNvSpPr>
            <a:spLocks noChangeShapeType="1"/>
          </p:cNvSpPr>
          <p:nvPr/>
        </p:nvSpPr>
        <p:spPr bwMode="auto">
          <a:xfrm>
            <a:off x="2628900" y="5927725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92" name="Rectangle 58"/>
          <p:cNvSpPr>
            <a:spLocks noChangeArrowheads="1"/>
          </p:cNvSpPr>
          <p:nvPr/>
        </p:nvSpPr>
        <p:spPr bwMode="auto">
          <a:xfrm>
            <a:off x="3059113" y="1916113"/>
            <a:ext cx="1557337" cy="1569660"/>
          </a:xfrm>
          <a:prstGeom prst="rect">
            <a:avLst/>
          </a:prstGeom>
          <a:solidFill>
            <a:srgbClr val="FFC9F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400" b="1">
                <a:latin typeface="Browallia New" pitchFamily="34" charset="-34"/>
                <a:cs typeface="Browallia New" pitchFamily="34" charset="-34"/>
              </a:rPr>
              <a:t>ควบคุมระดับ </a:t>
            </a:r>
            <a:r>
              <a:rPr lang="en-US" b="1">
                <a:latin typeface="Browallia New" pitchFamily="34" charset="-34"/>
                <a:cs typeface="Browallia New" pitchFamily="34" charset="-34"/>
              </a:rPr>
              <a:t>FBS </a:t>
            </a:r>
            <a:r>
              <a:rPr lang="th-TH" sz="2400" b="1">
                <a:latin typeface="Browallia New" pitchFamily="34" charset="-34"/>
                <a:cs typeface="Browallia New" pitchFamily="34" charset="-34"/>
              </a:rPr>
              <a:t>อยู่ในเกณฑ์มาตรฐาน</a:t>
            </a:r>
            <a:endParaRPr lang="th-TH" sz="4400" b="1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93" name="Rectangle 59"/>
          <p:cNvSpPr>
            <a:spLocks noChangeArrowheads="1"/>
          </p:cNvSpPr>
          <p:nvPr/>
        </p:nvSpPr>
        <p:spPr bwMode="auto">
          <a:xfrm>
            <a:off x="3086100" y="4240224"/>
            <a:ext cx="1714500" cy="831850"/>
          </a:xfrm>
          <a:prstGeom prst="rect">
            <a:avLst/>
          </a:prstGeom>
          <a:solidFill>
            <a:srgbClr val="D2DFEE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400" b="1">
                <a:latin typeface="Browallia New" pitchFamily="34" charset="-34"/>
                <a:cs typeface="Browallia New" pitchFamily="34" charset="-34"/>
              </a:rPr>
              <a:t>ไม่เกิดภาวะแทรกซ้อน</a:t>
            </a:r>
          </a:p>
        </p:txBody>
      </p:sp>
      <p:sp>
        <p:nvSpPr>
          <p:cNvPr id="16394" name="Rectangle 60"/>
          <p:cNvSpPr>
            <a:spLocks noChangeArrowheads="1"/>
          </p:cNvSpPr>
          <p:nvPr/>
        </p:nvSpPr>
        <p:spPr bwMode="auto">
          <a:xfrm>
            <a:off x="3086100" y="5789613"/>
            <a:ext cx="1714500" cy="711200"/>
          </a:xfrm>
          <a:prstGeom prst="rect">
            <a:avLst/>
          </a:prstGeom>
          <a:solidFill>
            <a:srgbClr val="F1F6C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latin typeface="Browallia New" pitchFamily="34" charset="-34"/>
                <a:cs typeface="Browallia New" pitchFamily="34" charset="-34"/>
              </a:rPr>
              <a:t>ไม่ขาดนัด/รับยาอย่างต่อเนื่อง</a:t>
            </a:r>
            <a:endParaRPr lang="th-TH" sz="4000" b="1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95" name="Rectangle 61"/>
          <p:cNvSpPr>
            <a:spLocks noChangeArrowheads="1"/>
          </p:cNvSpPr>
          <p:nvPr/>
        </p:nvSpPr>
        <p:spPr bwMode="auto">
          <a:xfrm>
            <a:off x="5372100" y="1700808"/>
            <a:ext cx="1485900" cy="584775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600" b="1" dirty="0">
                <a:latin typeface="Browallia New" pitchFamily="34" charset="-34"/>
                <a:cs typeface="Browallia New" pitchFamily="34" charset="-34"/>
              </a:rPr>
              <a:t>กินยาสม่ำเสมอ ถูกต้อง</a:t>
            </a:r>
            <a:endParaRPr lang="th-TH" sz="32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96" name="Rectangle 62"/>
          <p:cNvSpPr>
            <a:spLocks noChangeArrowheads="1"/>
          </p:cNvSpPr>
          <p:nvPr/>
        </p:nvSpPr>
        <p:spPr bwMode="auto">
          <a:xfrm>
            <a:off x="5364163" y="3716338"/>
            <a:ext cx="1485900" cy="65087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คัด</a:t>
            </a:r>
            <a:r>
              <a:rPr lang="th-TH" sz="1800" b="1" dirty="0">
                <a:latin typeface="Browallia New" pitchFamily="34" charset="-34"/>
                <a:cs typeface="Browallia New" pitchFamily="34" charset="-34"/>
              </a:rPr>
              <a:t>กรองตามที่กำหนด</a:t>
            </a:r>
            <a:endParaRPr lang="th-TH" sz="3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97" name="Rectangle 63"/>
          <p:cNvSpPr>
            <a:spLocks noChangeArrowheads="1"/>
          </p:cNvSpPr>
          <p:nvPr/>
        </p:nvSpPr>
        <p:spPr bwMode="auto">
          <a:xfrm>
            <a:off x="5364163" y="5373216"/>
            <a:ext cx="1485900" cy="646331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latin typeface="Browallia New" pitchFamily="34" charset="-34"/>
                <a:cs typeface="Browallia New" pitchFamily="34" charset="-34"/>
              </a:rPr>
              <a:t>ไปรับบริการที่ รพ.สต.</a:t>
            </a:r>
            <a:endParaRPr lang="th-TH" sz="3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98" name="Rectangle 64"/>
          <p:cNvSpPr>
            <a:spLocks noChangeArrowheads="1"/>
          </p:cNvSpPr>
          <p:nvPr/>
        </p:nvSpPr>
        <p:spPr bwMode="auto">
          <a:xfrm>
            <a:off x="7451725" y="1700213"/>
            <a:ext cx="1463675" cy="17494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400">
                <a:latin typeface="Browallia New" pitchFamily="34" charset="-34"/>
                <a:cs typeface="Browallia New" pitchFamily="34" charset="-34"/>
              </a:rPr>
              <a:t>- </a:t>
            </a:r>
            <a:r>
              <a:rPr lang="th-TH" sz="1800" b="1">
                <a:latin typeface="Browallia New" pitchFamily="34" charset="-34"/>
                <a:cs typeface="Browallia New" pitchFamily="34" charset="-34"/>
              </a:rPr>
              <a:t>อัตราผู้ป่วยเบาหวานควบคุมระดับ </a:t>
            </a:r>
            <a:r>
              <a:rPr lang="en-US" sz="1600" b="1">
                <a:latin typeface="Browallia New" pitchFamily="34" charset="-34"/>
                <a:cs typeface="Browallia New" pitchFamily="34" charset="-34"/>
              </a:rPr>
              <a:t>FBS </a:t>
            </a:r>
            <a:r>
              <a:rPr lang="th-TH" sz="1800" b="1">
                <a:latin typeface="Browallia New" pitchFamily="34" charset="-34"/>
                <a:cs typeface="Browallia New" pitchFamily="34" charset="-34"/>
              </a:rPr>
              <a:t>อยู่ในเกณฑ์ปกติ</a:t>
            </a:r>
            <a:endParaRPr lang="en-US" sz="1600" b="1">
              <a:latin typeface="Browallia New" pitchFamily="34" charset="-34"/>
              <a:cs typeface="Browallia New" pitchFamily="34" charset="-34"/>
            </a:endParaRPr>
          </a:p>
          <a:p>
            <a:r>
              <a:rPr lang="th-TH" sz="1800" b="1">
                <a:latin typeface="Browallia New" pitchFamily="34" charset="-34"/>
                <a:cs typeface="Browallia New" pitchFamily="34" charset="-34"/>
              </a:rPr>
              <a:t>- อัตราการเกิดภาวะแทรกซ้อน</a:t>
            </a:r>
            <a:endParaRPr lang="th-TH" sz="3600" b="1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399" name="Rectangle 65"/>
          <p:cNvSpPr>
            <a:spLocks noChangeArrowheads="1"/>
          </p:cNvSpPr>
          <p:nvPr/>
        </p:nvSpPr>
        <p:spPr bwMode="auto">
          <a:xfrm>
            <a:off x="5372100" y="2286000"/>
            <a:ext cx="1485900" cy="120015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800" b="1">
                <a:latin typeface="Browallia New" pitchFamily="34" charset="-34"/>
                <a:cs typeface="Browallia New" pitchFamily="34" charset="-34"/>
              </a:rPr>
              <a:t>ปรับเปลี่ยนพฤติกรรมการกินอาหารและออกกำลังกาย</a:t>
            </a:r>
            <a:endParaRPr lang="th-TH" sz="3600" b="1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0" name="Rectangle 66"/>
          <p:cNvSpPr>
            <a:spLocks noChangeArrowheads="1"/>
          </p:cNvSpPr>
          <p:nvPr/>
        </p:nvSpPr>
        <p:spPr bwMode="auto">
          <a:xfrm>
            <a:off x="7451725" y="3644900"/>
            <a:ext cx="1441450" cy="59055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400">
                <a:latin typeface="Browallia New" pitchFamily="34" charset="-34"/>
                <a:cs typeface="Browallia New" pitchFamily="34" charset="-34"/>
              </a:rPr>
              <a:t>- </a:t>
            </a:r>
            <a:r>
              <a:rPr lang="th-TH" sz="1600" b="1">
                <a:latin typeface="Browallia New" pitchFamily="34" charset="-34"/>
                <a:cs typeface="Browallia New" pitchFamily="34" charset="-34"/>
              </a:rPr>
              <a:t>อัตราการคัดกรองภาวะแทรกซ้อน</a:t>
            </a:r>
            <a:endParaRPr lang="th-TH" sz="3200" b="1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1" name="Rectangle 67"/>
          <p:cNvSpPr>
            <a:spLocks noChangeArrowheads="1"/>
          </p:cNvSpPr>
          <p:nvPr/>
        </p:nvSpPr>
        <p:spPr bwMode="auto">
          <a:xfrm>
            <a:off x="7429500" y="5157788"/>
            <a:ext cx="1390650" cy="8350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40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- </a:t>
            </a:r>
            <a:r>
              <a:rPr lang="th-TH" sz="1600" b="1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จำนวนผู้ป่วยสามารถไปรับยาที่ รพ.สต.</a:t>
            </a:r>
            <a:endParaRPr lang="th-TH" sz="3200" b="1">
              <a:solidFill>
                <a:schemeClr val="bg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2" name="Line 68"/>
          <p:cNvSpPr>
            <a:spLocks noChangeShapeType="1"/>
          </p:cNvSpPr>
          <p:nvPr/>
        </p:nvSpPr>
        <p:spPr bwMode="auto">
          <a:xfrm>
            <a:off x="6877050" y="5516563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3" name="Line 71"/>
          <p:cNvSpPr>
            <a:spLocks noChangeShapeType="1"/>
          </p:cNvSpPr>
          <p:nvPr/>
        </p:nvSpPr>
        <p:spPr bwMode="auto">
          <a:xfrm>
            <a:off x="6858000" y="4000504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4" name="Rectangle 72"/>
          <p:cNvSpPr>
            <a:spLocks noChangeArrowheads="1"/>
          </p:cNvSpPr>
          <p:nvPr/>
        </p:nvSpPr>
        <p:spPr bwMode="auto">
          <a:xfrm>
            <a:off x="5364163" y="4627563"/>
            <a:ext cx="1485900" cy="650875"/>
          </a:xfrm>
          <a:prstGeom prst="rect">
            <a:avLst/>
          </a:prstGeom>
          <a:solidFill>
            <a:srgbClr val="D2DF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latin typeface="Browallia New" pitchFamily="34" charset="-34"/>
                <a:cs typeface="Browallia New" pitchFamily="34" charset="-34"/>
              </a:rPr>
              <a:t>รับประทานยาตามแพทย์สั่ง</a:t>
            </a:r>
            <a:endParaRPr lang="th-TH" sz="3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5" name="Line 73"/>
          <p:cNvSpPr>
            <a:spLocks noChangeShapeType="1"/>
          </p:cNvSpPr>
          <p:nvPr/>
        </p:nvSpPr>
        <p:spPr bwMode="auto">
          <a:xfrm>
            <a:off x="4787900" y="4857760"/>
            <a:ext cx="487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6" name="Rectangle 74"/>
          <p:cNvSpPr>
            <a:spLocks noChangeArrowheads="1"/>
          </p:cNvSpPr>
          <p:nvPr/>
        </p:nvSpPr>
        <p:spPr bwMode="auto">
          <a:xfrm>
            <a:off x="5372100" y="6024563"/>
            <a:ext cx="1485900" cy="59055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600" b="1">
                <a:latin typeface="Browallia New" pitchFamily="34" charset="-34"/>
                <a:cs typeface="Browallia New" pitchFamily="34" charset="-34"/>
              </a:rPr>
              <a:t>ปรับระบบการนัด/ระบบการติดตาม</a:t>
            </a:r>
            <a:endParaRPr lang="th-TH" sz="3200" b="1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7" name="Line 75"/>
          <p:cNvSpPr>
            <a:spLocks noChangeShapeType="1"/>
          </p:cNvSpPr>
          <p:nvPr/>
        </p:nvSpPr>
        <p:spPr bwMode="auto">
          <a:xfrm>
            <a:off x="4643438" y="2133600"/>
            <a:ext cx="7921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8" name="Line 76"/>
          <p:cNvSpPr>
            <a:spLocks noChangeShapeType="1"/>
          </p:cNvSpPr>
          <p:nvPr/>
        </p:nvSpPr>
        <p:spPr bwMode="auto">
          <a:xfrm>
            <a:off x="4787900" y="6092825"/>
            <a:ext cx="55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09" name="Rectangle 77"/>
          <p:cNvSpPr>
            <a:spLocks noChangeArrowheads="1"/>
          </p:cNvSpPr>
          <p:nvPr/>
        </p:nvSpPr>
        <p:spPr bwMode="auto">
          <a:xfrm>
            <a:off x="7451725" y="6165850"/>
            <a:ext cx="1368425" cy="346075"/>
          </a:xfrm>
          <a:prstGeom prst="rect">
            <a:avLst/>
          </a:prstGeom>
          <a:solidFill>
            <a:srgbClr val="E2FE5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400">
                <a:latin typeface="Browallia New" pitchFamily="34" charset="-34"/>
                <a:cs typeface="Browallia New" pitchFamily="34" charset="-34"/>
              </a:rPr>
              <a:t>- </a:t>
            </a:r>
            <a:r>
              <a:rPr lang="th-TH" sz="1600" b="1">
                <a:latin typeface="Browallia New" pitchFamily="34" charset="-34"/>
                <a:cs typeface="Browallia New" pitchFamily="34" charset="-34"/>
              </a:rPr>
              <a:t>อัตราการขาดนัด</a:t>
            </a:r>
            <a:endParaRPr lang="th-TH" sz="3200" b="1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0" name="Line 78"/>
          <p:cNvSpPr>
            <a:spLocks noChangeShapeType="1"/>
          </p:cNvSpPr>
          <p:nvPr/>
        </p:nvSpPr>
        <p:spPr bwMode="auto">
          <a:xfrm>
            <a:off x="6877050" y="6308725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1" name="Line 79"/>
          <p:cNvSpPr>
            <a:spLocks noChangeShapeType="1"/>
          </p:cNvSpPr>
          <p:nvPr/>
        </p:nvSpPr>
        <p:spPr bwMode="auto">
          <a:xfrm flipV="1">
            <a:off x="4932363" y="3829060"/>
            <a:ext cx="0" cy="1028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2" name="Line 80"/>
          <p:cNvSpPr>
            <a:spLocks noChangeShapeType="1"/>
          </p:cNvSpPr>
          <p:nvPr/>
        </p:nvSpPr>
        <p:spPr bwMode="auto">
          <a:xfrm>
            <a:off x="4932363" y="385762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3" name="Line 81"/>
          <p:cNvSpPr>
            <a:spLocks noChangeShapeType="1"/>
          </p:cNvSpPr>
          <p:nvPr/>
        </p:nvSpPr>
        <p:spPr bwMode="auto">
          <a:xfrm>
            <a:off x="5003800" y="21336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4" name="Line 83"/>
          <p:cNvSpPr>
            <a:spLocks noChangeShapeType="1"/>
          </p:cNvSpPr>
          <p:nvPr/>
        </p:nvSpPr>
        <p:spPr bwMode="auto">
          <a:xfrm>
            <a:off x="5003800" y="278605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5" name="Line 84"/>
          <p:cNvSpPr>
            <a:spLocks noChangeShapeType="1"/>
          </p:cNvSpPr>
          <p:nvPr/>
        </p:nvSpPr>
        <p:spPr bwMode="auto">
          <a:xfrm flipV="1">
            <a:off x="5076825" y="55165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6" name="Line 85"/>
          <p:cNvSpPr>
            <a:spLocks noChangeShapeType="1"/>
          </p:cNvSpPr>
          <p:nvPr/>
        </p:nvSpPr>
        <p:spPr bwMode="auto">
          <a:xfrm>
            <a:off x="5076825" y="55165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7" name="Line 86"/>
          <p:cNvSpPr>
            <a:spLocks noChangeShapeType="1"/>
          </p:cNvSpPr>
          <p:nvPr/>
        </p:nvSpPr>
        <p:spPr bwMode="auto">
          <a:xfrm>
            <a:off x="6877050" y="207167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8" name="Line 87"/>
          <p:cNvSpPr>
            <a:spLocks noChangeShapeType="1"/>
          </p:cNvSpPr>
          <p:nvPr/>
        </p:nvSpPr>
        <p:spPr bwMode="auto">
          <a:xfrm>
            <a:off x="6877050" y="25654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19" name="Text Box 36"/>
          <p:cNvSpPr txBox="1">
            <a:spLocks noChangeArrowheads="1"/>
          </p:cNvSpPr>
          <p:nvPr/>
        </p:nvSpPr>
        <p:spPr bwMode="auto">
          <a:xfrm>
            <a:off x="251520" y="2420938"/>
            <a:ext cx="1728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Browallia New" pitchFamily="34" charset="-34"/>
                <a:cs typeface="Browallia New" pitchFamily="34" charset="-34"/>
              </a:rPr>
              <a:t>Customer need</a:t>
            </a:r>
            <a:endParaRPr lang="th-TH" sz="24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20" name="Text Box 38"/>
          <p:cNvSpPr txBox="1">
            <a:spLocks noChangeArrowheads="1"/>
          </p:cNvSpPr>
          <p:nvPr/>
        </p:nvSpPr>
        <p:spPr bwMode="auto">
          <a:xfrm>
            <a:off x="2843213" y="1412875"/>
            <a:ext cx="187325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latin typeface="Browallia New" pitchFamily="34" charset="-34"/>
                <a:cs typeface="Browallia New" pitchFamily="34" charset="-34"/>
              </a:rPr>
              <a:t>Treatment Goals</a:t>
            </a:r>
          </a:p>
          <a:p>
            <a:pPr>
              <a:spcBef>
                <a:spcPct val="50000"/>
              </a:spcBef>
            </a:pPr>
            <a:endParaRPr lang="th-TH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21" name="Text Box 39"/>
          <p:cNvSpPr txBox="1">
            <a:spLocks noChangeArrowheads="1"/>
          </p:cNvSpPr>
          <p:nvPr/>
        </p:nvSpPr>
        <p:spPr bwMode="auto">
          <a:xfrm>
            <a:off x="5435600" y="1341438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CTQ</a:t>
            </a:r>
            <a:endParaRPr lang="th-TH" b="1" dirty="0">
              <a:solidFill>
                <a:schemeClr val="bg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422" name="Text Box 40"/>
          <p:cNvSpPr txBox="1">
            <a:spLocks noChangeArrowheads="1"/>
          </p:cNvSpPr>
          <p:nvPr/>
        </p:nvSpPr>
        <p:spPr bwMode="auto">
          <a:xfrm>
            <a:off x="7056784" y="1196975"/>
            <a:ext cx="1979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Browallia New" pitchFamily="34" charset="-34"/>
                <a:cs typeface="Browallia New" pitchFamily="34" charset="-34"/>
              </a:rPr>
              <a:t>Performance Standard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417512"/>
          </a:xfrm>
          <a:solidFill>
            <a:srgbClr val="FFFF66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ตัวอย่างการค้นหา 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Highlight </a:t>
            </a:r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จาก การวิเคราะห์</a:t>
            </a:r>
            <a:r>
              <a:rPr lang="en-US" sz="2800" b="1" dirty="0" smtClean="0">
                <a:latin typeface="Browallia New" pitchFamily="34" charset="-34"/>
                <a:cs typeface="Browallia New" pitchFamily="34" charset="-34"/>
              </a:rPr>
              <a:t>   Care Process</a:t>
            </a:r>
            <a:endParaRPr lang="th-TH" sz="2800" b="1" dirty="0" smtClean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781550" y="6200775"/>
            <a:ext cx="1485900" cy="657225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dirty="0">
                <a:latin typeface="Angsana New" charset="-34"/>
                <a:cs typeface="+mn-cs"/>
              </a:rPr>
              <a:t>Continuity of Care</a:t>
            </a:r>
            <a:endParaRPr lang="th-TH" dirty="0">
              <a:cs typeface="+mn-cs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5029200" y="1354138"/>
            <a:ext cx="915988" cy="346075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Entry</a:t>
            </a:r>
            <a:endParaRPr lang="th-TH">
              <a:cs typeface="+mn-cs"/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6182412" y="2292350"/>
            <a:ext cx="1342338" cy="341313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Investigation</a:t>
            </a:r>
            <a:endParaRPr lang="th-TH">
              <a:cs typeface="+mn-cs"/>
            </a:endParaRPr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3357555" y="2276475"/>
            <a:ext cx="1189046" cy="346075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Assessment</a:t>
            </a:r>
          </a:p>
          <a:p>
            <a:pPr algn="ctr"/>
            <a:endParaRPr lang="th-TH">
              <a:cs typeface="+mn-cs"/>
            </a:endParaRPr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4859338" y="2924175"/>
            <a:ext cx="1143000" cy="339725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Diagnosis</a:t>
            </a:r>
          </a:p>
          <a:p>
            <a:endParaRPr lang="th-TH">
              <a:cs typeface="+mn-cs"/>
            </a:endParaRPr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6000760" y="3530600"/>
            <a:ext cx="1638290" cy="3429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Discharge Plan</a:t>
            </a:r>
            <a:endParaRPr lang="th-TH">
              <a:cs typeface="+mn-cs"/>
            </a:endParaRPr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2339975" y="3429000"/>
            <a:ext cx="1143000" cy="341313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Plan of Care</a:t>
            </a:r>
          </a:p>
          <a:p>
            <a:endParaRPr lang="th-TH">
              <a:cs typeface="+mn-cs"/>
            </a:endParaRPr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5148263" y="5516563"/>
            <a:ext cx="914400" cy="344487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Discharge</a:t>
            </a:r>
            <a:endParaRPr lang="th-TH">
              <a:cs typeface="+mn-cs"/>
            </a:endParaRPr>
          </a:p>
        </p:txBody>
      </p:sp>
      <p:sp>
        <p:nvSpPr>
          <p:cNvPr id="17418" name="Rectangle 12"/>
          <p:cNvSpPr>
            <a:spLocks noChangeArrowheads="1"/>
          </p:cNvSpPr>
          <p:nvPr/>
        </p:nvSpPr>
        <p:spPr bwMode="auto">
          <a:xfrm>
            <a:off x="2268538" y="4365625"/>
            <a:ext cx="915987" cy="346075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Reassess</a:t>
            </a:r>
          </a:p>
          <a:p>
            <a:endParaRPr lang="th-TH">
              <a:cs typeface="+mn-cs"/>
            </a:endParaRPr>
          </a:p>
        </p:txBody>
      </p:sp>
      <p:sp>
        <p:nvSpPr>
          <p:cNvPr id="17419" name="Rectangle 13"/>
          <p:cNvSpPr>
            <a:spLocks noChangeArrowheads="1"/>
          </p:cNvSpPr>
          <p:nvPr/>
        </p:nvSpPr>
        <p:spPr bwMode="auto">
          <a:xfrm>
            <a:off x="6588125" y="4437063"/>
            <a:ext cx="1485900" cy="6858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Information &amp;</a:t>
            </a:r>
          </a:p>
          <a:p>
            <a:pPr algn="ctr"/>
            <a:r>
              <a:rPr lang="en-US" b="1">
                <a:latin typeface="Angsana New" charset="-34"/>
                <a:cs typeface="+mn-cs"/>
              </a:rPr>
              <a:t>Empowerment</a:t>
            </a:r>
            <a:endParaRPr lang="th-TH">
              <a:cs typeface="+mn-cs"/>
            </a:endParaRPr>
          </a:p>
        </p:txBody>
      </p:sp>
      <p:sp>
        <p:nvSpPr>
          <p:cNvPr id="17420" name="Rectangle 14"/>
          <p:cNvSpPr>
            <a:spLocks noChangeArrowheads="1"/>
          </p:cNvSpPr>
          <p:nvPr/>
        </p:nvSpPr>
        <p:spPr bwMode="auto">
          <a:xfrm>
            <a:off x="3638550" y="4071942"/>
            <a:ext cx="1143000" cy="623883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dirty="0">
                <a:latin typeface="Angsana New" charset="-34"/>
                <a:cs typeface="+mn-cs"/>
              </a:rPr>
              <a:t>Care of Patient</a:t>
            </a:r>
            <a:endParaRPr lang="th-TH" dirty="0">
              <a:cs typeface="+mn-cs"/>
            </a:endParaRP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4857752" y="4457650"/>
            <a:ext cx="1354149" cy="40011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Communication</a:t>
            </a:r>
            <a:endParaRPr lang="th-TH">
              <a:cs typeface="+mn-cs"/>
            </a:endParaRPr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 flipH="1">
            <a:off x="5486400" y="1738313"/>
            <a:ext cx="0" cy="3254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23" name="Line 17"/>
          <p:cNvSpPr>
            <a:spLocks noChangeShapeType="1"/>
          </p:cNvSpPr>
          <p:nvPr/>
        </p:nvSpPr>
        <p:spPr bwMode="auto">
          <a:xfrm flipH="1">
            <a:off x="3181350" y="446405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24" name="Rectangle 18"/>
          <p:cNvSpPr>
            <a:spLocks noChangeArrowheads="1"/>
          </p:cNvSpPr>
          <p:nvPr/>
        </p:nvSpPr>
        <p:spPr bwMode="auto">
          <a:xfrm>
            <a:off x="4914900" y="595313"/>
            <a:ext cx="1028700" cy="346075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latin typeface="Angsana New" charset="-34"/>
                <a:cs typeface="+mn-cs"/>
              </a:rPr>
              <a:t>Access</a:t>
            </a:r>
            <a:endParaRPr lang="th-TH">
              <a:cs typeface="+mn-cs"/>
            </a:endParaRPr>
          </a:p>
        </p:txBody>
      </p:sp>
      <p:sp>
        <p:nvSpPr>
          <p:cNvPr id="17425" name="Line 19"/>
          <p:cNvSpPr>
            <a:spLocks noChangeShapeType="1"/>
          </p:cNvSpPr>
          <p:nvPr/>
        </p:nvSpPr>
        <p:spPr bwMode="auto">
          <a:xfrm>
            <a:off x="5508625" y="90805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26" name="AutoShape 20"/>
          <p:cNvSpPr>
            <a:spLocks/>
          </p:cNvSpPr>
          <p:nvPr/>
        </p:nvSpPr>
        <p:spPr bwMode="auto">
          <a:xfrm>
            <a:off x="7572396" y="2251075"/>
            <a:ext cx="114300" cy="571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27" name="AutoShape 21"/>
          <p:cNvSpPr>
            <a:spLocks/>
          </p:cNvSpPr>
          <p:nvPr/>
        </p:nvSpPr>
        <p:spPr bwMode="auto">
          <a:xfrm>
            <a:off x="6149975" y="2876550"/>
            <a:ext cx="114300" cy="384175"/>
          </a:xfrm>
          <a:prstGeom prst="leftBrace">
            <a:avLst>
              <a:gd name="adj1" fmla="val 2800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28" name="AutoShape 22"/>
          <p:cNvSpPr>
            <a:spLocks/>
          </p:cNvSpPr>
          <p:nvPr/>
        </p:nvSpPr>
        <p:spPr bwMode="auto">
          <a:xfrm>
            <a:off x="7772400" y="3549650"/>
            <a:ext cx="114300" cy="3429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29" name="AutoShape 23"/>
          <p:cNvSpPr>
            <a:spLocks/>
          </p:cNvSpPr>
          <p:nvPr/>
        </p:nvSpPr>
        <p:spPr bwMode="auto">
          <a:xfrm>
            <a:off x="8229600" y="4422775"/>
            <a:ext cx="114300" cy="955675"/>
          </a:xfrm>
          <a:prstGeom prst="leftBrace">
            <a:avLst>
              <a:gd name="adj1" fmla="val 6967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30" name="AutoShape 24"/>
          <p:cNvSpPr>
            <a:spLocks/>
          </p:cNvSpPr>
          <p:nvPr/>
        </p:nvSpPr>
        <p:spPr bwMode="auto">
          <a:xfrm>
            <a:off x="6172200" y="5534025"/>
            <a:ext cx="114300" cy="415925"/>
          </a:xfrm>
          <a:prstGeom prst="leftBrace">
            <a:avLst>
              <a:gd name="adj1" fmla="val 30324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31" name="AutoShape 25"/>
          <p:cNvSpPr>
            <a:spLocks/>
          </p:cNvSpPr>
          <p:nvPr/>
        </p:nvSpPr>
        <p:spPr bwMode="auto">
          <a:xfrm>
            <a:off x="6400800" y="6064250"/>
            <a:ext cx="114300" cy="571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32" name="Text Box 26"/>
          <p:cNvSpPr txBox="1">
            <a:spLocks noChangeArrowheads="1"/>
          </p:cNvSpPr>
          <p:nvPr/>
        </p:nvSpPr>
        <p:spPr bwMode="auto">
          <a:xfrm>
            <a:off x="1142976" y="5264150"/>
            <a:ext cx="3314724" cy="15938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>
                <a:latin typeface="TH SarabunPSK" pitchFamily="34" charset="-34"/>
                <a:cs typeface="+mn-cs"/>
              </a:rPr>
              <a:t>+ </a:t>
            </a:r>
            <a:r>
              <a:rPr lang="th-TH" sz="1600" b="1">
                <a:latin typeface="TH SarabunPSK" pitchFamily="34" charset="-34"/>
                <a:cs typeface="+mn-cs"/>
              </a:rPr>
              <a:t>รักษาด้วยยา</a:t>
            </a:r>
            <a:endParaRPr lang="en-US" sz="1600" b="1">
              <a:latin typeface="TH SarabunPSK" pitchFamily="34" charset="-34"/>
              <a:cs typeface="+mn-cs"/>
            </a:endParaRPr>
          </a:p>
          <a:p>
            <a:r>
              <a:rPr lang="th-TH" sz="1600" b="1">
                <a:latin typeface="TH SarabunPSK" pitchFamily="34" charset="-34"/>
                <a:cs typeface="+mn-cs"/>
              </a:rPr>
              <a:t>+ คลินิกเปิดบริการ 2 วัน</a:t>
            </a:r>
            <a:r>
              <a:rPr lang="en-US" sz="1600" b="1">
                <a:latin typeface="TH SarabunPSK" pitchFamily="34" charset="-34"/>
                <a:cs typeface="+mn-cs"/>
              </a:rPr>
              <a:t>  </a:t>
            </a:r>
            <a:r>
              <a:rPr lang="th-TH" sz="1600" b="1">
                <a:latin typeface="TH SarabunPSK" pitchFamily="34" charset="-34"/>
                <a:cs typeface="+mn-cs"/>
              </a:rPr>
              <a:t>ลดความแออัด</a:t>
            </a:r>
            <a:endParaRPr lang="en-US" sz="1600" b="1">
              <a:latin typeface="TH SarabunPSK" pitchFamily="34" charset="-34"/>
              <a:cs typeface="+mn-cs"/>
            </a:endParaRPr>
          </a:p>
          <a:p>
            <a:r>
              <a:rPr lang="en-US" sz="1600" b="1">
                <a:latin typeface="TH SarabunPSK" pitchFamily="34" charset="-34"/>
                <a:cs typeface="+mn-cs"/>
              </a:rPr>
              <a:t>- </a:t>
            </a:r>
            <a:r>
              <a:rPr lang="th-TH" sz="1600" b="1">
                <a:latin typeface="TH SarabunPSK" pitchFamily="34" charset="-34"/>
                <a:cs typeface="+mn-cs"/>
              </a:rPr>
              <a:t>รักษาโดยการปรับเปลี่ยนพฤติกรรมไม่ชัดเจน</a:t>
            </a:r>
            <a:endParaRPr lang="en-US" sz="1600" b="1">
              <a:latin typeface="TH SarabunPSK" pitchFamily="34" charset="-34"/>
              <a:cs typeface="+mn-cs"/>
            </a:endParaRPr>
          </a:p>
          <a:p>
            <a:r>
              <a:rPr lang="th-TH" sz="1600" b="1">
                <a:latin typeface="TH SarabunPSK" pitchFamily="34" charset="-34"/>
                <a:cs typeface="+mn-cs"/>
              </a:rPr>
              <a:t>- ผู้ป่วยที่มาตรวจไม่ได้กินยามื้อเช้าของวันนั้น</a:t>
            </a:r>
            <a:endParaRPr lang="en-US" sz="1600" b="1">
              <a:latin typeface="TH SarabunPSK" pitchFamily="34" charset="-34"/>
              <a:cs typeface="+mn-cs"/>
            </a:endParaRPr>
          </a:p>
          <a:p>
            <a:r>
              <a:rPr lang="th-TH" sz="1600" b="1">
                <a:latin typeface="TH SarabunPSK" pitchFamily="34" charset="-34"/>
                <a:cs typeface="+mn-cs"/>
              </a:rPr>
              <a:t>- ดูแลโดยทีมสหสาขาวิชาชีพยังไม่ครบทีม</a:t>
            </a:r>
            <a:endParaRPr lang="en-US" sz="1600" b="1">
              <a:latin typeface="TH SarabunPSK" pitchFamily="34" charset="-34"/>
              <a:cs typeface="+mn-cs"/>
            </a:endParaRPr>
          </a:p>
          <a:p>
            <a:r>
              <a:rPr lang="th-TH" sz="1600" b="1">
                <a:latin typeface="TH SarabunPSK" pitchFamily="34" charset="-34"/>
                <a:cs typeface="+mn-cs"/>
              </a:rPr>
              <a:t>- ผู้ป่วยคุมน้ำตาลไม่ได้เป็นกลุ่มส่วนใหญ่</a:t>
            </a:r>
          </a:p>
        </p:txBody>
      </p:sp>
      <p:sp>
        <p:nvSpPr>
          <p:cNvPr id="17433" name="Line 27"/>
          <p:cNvSpPr>
            <a:spLocks noChangeShapeType="1"/>
          </p:cNvSpPr>
          <p:nvPr/>
        </p:nvSpPr>
        <p:spPr bwMode="auto">
          <a:xfrm>
            <a:off x="4000500" y="4692650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34" name="AutoShape 28"/>
          <p:cNvSpPr>
            <a:spLocks/>
          </p:cNvSpPr>
          <p:nvPr/>
        </p:nvSpPr>
        <p:spPr bwMode="auto">
          <a:xfrm>
            <a:off x="5940425" y="620713"/>
            <a:ext cx="114300" cy="3429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35" name="Line 40"/>
          <p:cNvSpPr>
            <a:spLocks noChangeShapeType="1"/>
          </p:cNvSpPr>
          <p:nvPr/>
        </p:nvSpPr>
        <p:spPr bwMode="auto">
          <a:xfrm>
            <a:off x="3875088" y="2060575"/>
            <a:ext cx="2857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36" name="Line 39"/>
          <p:cNvSpPr>
            <a:spLocks noChangeShapeType="1"/>
          </p:cNvSpPr>
          <p:nvPr/>
        </p:nvSpPr>
        <p:spPr bwMode="auto">
          <a:xfrm flipH="1">
            <a:off x="3849688" y="2060575"/>
            <a:ext cx="1587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37" name="Line 38"/>
          <p:cNvSpPr>
            <a:spLocks noChangeShapeType="1"/>
          </p:cNvSpPr>
          <p:nvPr/>
        </p:nvSpPr>
        <p:spPr bwMode="auto">
          <a:xfrm flipH="1">
            <a:off x="6731000" y="2060575"/>
            <a:ext cx="1588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38" name="Line 32"/>
          <p:cNvSpPr>
            <a:spLocks noChangeShapeType="1"/>
          </p:cNvSpPr>
          <p:nvPr/>
        </p:nvSpPr>
        <p:spPr bwMode="auto">
          <a:xfrm>
            <a:off x="3924300" y="2636838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6804025" y="2636838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40" name="Line 30"/>
          <p:cNvSpPr>
            <a:spLocks noChangeShapeType="1"/>
          </p:cNvSpPr>
          <p:nvPr/>
        </p:nvSpPr>
        <p:spPr bwMode="auto">
          <a:xfrm>
            <a:off x="3946525" y="2781300"/>
            <a:ext cx="2857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41" name="Line 29"/>
          <p:cNvSpPr>
            <a:spLocks noChangeShapeType="1"/>
          </p:cNvSpPr>
          <p:nvPr/>
        </p:nvSpPr>
        <p:spPr bwMode="auto">
          <a:xfrm>
            <a:off x="5435600" y="2781300"/>
            <a:ext cx="0" cy="230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42" name="Line 35"/>
          <p:cNvSpPr>
            <a:spLocks noChangeShapeType="1"/>
          </p:cNvSpPr>
          <p:nvPr/>
        </p:nvSpPr>
        <p:spPr bwMode="auto">
          <a:xfrm>
            <a:off x="7164388" y="3794125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43" name="Line 34"/>
          <p:cNvSpPr>
            <a:spLocks noChangeShapeType="1"/>
          </p:cNvSpPr>
          <p:nvPr/>
        </p:nvSpPr>
        <p:spPr bwMode="auto">
          <a:xfrm>
            <a:off x="6130925" y="4652963"/>
            <a:ext cx="4572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44" name="Rectangle 41"/>
          <p:cNvSpPr>
            <a:spLocks noChangeArrowheads="1"/>
          </p:cNvSpPr>
          <p:nvPr/>
        </p:nvSpPr>
        <p:spPr bwMode="auto">
          <a:xfrm>
            <a:off x="4022725" y="1208088"/>
            <a:ext cx="11079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200" b="1">
                <a:latin typeface="Angsana New" charset="-34"/>
                <a:cs typeface="+mn-cs"/>
              </a:rPr>
              <a:t>	</a:t>
            </a:r>
            <a:endParaRPr lang="en-US" sz="1200">
              <a:latin typeface="Calibri" pitchFamily="34" charset="0"/>
              <a:ea typeface="Times New Roman" pitchFamily="18" charset="0"/>
              <a:cs typeface="+mn-cs"/>
            </a:endParaRPr>
          </a:p>
        </p:txBody>
      </p:sp>
      <p:sp>
        <p:nvSpPr>
          <p:cNvPr id="17445" name="Rectangle 45"/>
          <p:cNvSpPr>
            <a:spLocks noChangeArrowheads="1"/>
          </p:cNvSpPr>
          <p:nvPr/>
        </p:nvSpPr>
        <p:spPr bwMode="auto">
          <a:xfrm>
            <a:off x="0" y="1441450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h-TH" sz="1200">
              <a:latin typeface="Calibri" pitchFamily="34" charset="0"/>
              <a:cs typeface="+mn-cs"/>
            </a:endParaRPr>
          </a:p>
        </p:txBody>
      </p:sp>
      <p:sp>
        <p:nvSpPr>
          <p:cNvPr id="17446" name="Line 47"/>
          <p:cNvSpPr>
            <a:spLocks noChangeShapeType="1"/>
          </p:cNvSpPr>
          <p:nvPr/>
        </p:nvSpPr>
        <p:spPr bwMode="auto">
          <a:xfrm>
            <a:off x="2843213" y="32131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47" name="Line 48"/>
          <p:cNvSpPr>
            <a:spLocks noChangeShapeType="1"/>
          </p:cNvSpPr>
          <p:nvPr/>
        </p:nvSpPr>
        <p:spPr bwMode="auto">
          <a:xfrm>
            <a:off x="2843213" y="3357563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48" name="Line 49"/>
          <p:cNvSpPr>
            <a:spLocks noChangeShapeType="1"/>
          </p:cNvSpPr>
          <p:nvPr/>
        </p:nvSpPr>
        <p:spPr bwMode="auto">
          <a:xfrm>
            <a:off x="2843213" y="32845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49" name="Line 50"/>
          <p:cNvSpPr>
            <a:spLocks noChangeShapeType="1"/>
          </p:cNvSpPr>
          <p:nvPr/>
        </p:nvSpPr>
        <p:spPr bwMode="auto">
          <a:xfrm>
            <a:off x="5148263" y="32845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50" name="Line 51"/>
          <p:cNvSpPr>
            <a:spLocks noChangeShapeType="1"/>
          </p:cNvSpPr>
          <p:nvPr/>
        </p:nvSpPr>
        <p:spPr bwMode="auto">
          <a:xfrm>
            <a:off x="6948488" y="32845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51" name="Line 52"/>
          <p:cNvSpPr>
            <a:spLocks noChangeShapeType="1"/>
          </p:cNvSpPr>
          <p:nvPr/>
        </p:nvSpPr>
        <p:spPr bwMode="auto">
          <a:xfrm>
            <a:off x="2843213" y="37893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52" name="Line 53"/>
          <p:cNvSpPr>
            <a:spLocks noChangeShapeType="1"/>
          </p:cNvSpPr>
          <p:nvPr/>
        </p:nvSpPr>
        <p:spPr bwMode="auto">
          <a:xfrm>
            <a:off x="550862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200">
              <a:cs typeface="+mn-cs"/>
            </a:endParaRPr>
          </a:p>
        </p:txBody>
      </p:sp>
      <p:sp>
        <p:nvSpPr>
          <p:cNvPr id="17453" name="Text Box 46"/>
          <p:cNvSpPr txBox="1">
            <a:spLocks noChangeArrowheads="1"/>
          </p:cNvSpPr>
          <p:nvPr/>
        </p:nvSpPr>
        <p:spPr bwMode="auto">
          <a:xfrm>
            <a:off x="6156325" y="549275"/>
            <a:ext cx="2736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600" b="1" dirty="0">
                <a:cs typeface="+mn-cs"/>
              </a:rPr>
              <a:t>-</a:t>
            </a:r>
            <a:r>
              <a:rPr lang="th-TH" sz="1600" dirty="0">
                <a:cs typeface="+mn-cs"/>
              </a:rPr>
              <a:t> มา รพ.ลำบากบางคนต้องมีผู้นำส่งเนื่องจากเป็นผู้สูงอายุ บ้านอยู่ไกล รพ. </a:t>
            </a:r>
          </a:p>
        </p:txBody>
      </p:sp>
      <p:sp>
        <p:nvSpPr>
          <p:cNvPr id="17454" name="Text Box 47"/>
          <p:cNvSpPr txBox="1">
            <a:spLocks noChangeArrowheads="1"/>
          </p:cNvSpPr>
          <p:nvPr/>
        </p:nvSpPr>
        <p:spPr bwMode="auto">
          <a:xfrm>
            <a:off x="1071539" y="1125538"/>
            <a:ext cx="37163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cs typeface="+mn-cs"/>
              </a:rPr>
              <a:t>+ </a:t>
            </a:r>
            <a:r>
              <a:rPr lang="th-TH" sz="1600" dirty="0">
                <a:cs typeface="+mn-cs"/>
              </a:rPr>
              <a:t>มีประชาสัมพันธ์</a:t>
            </a:r>
            <a:endParaRPr lang="en-US" sz="1600" dirty="0">
              <a:cs typeface="+mn-cs"/>
            </a:endParaRPr>
          </a:p>
          <a:p>
            <a:r>
              <a:rPr lang="en-US" sz="1600" dirty="0">
                <a:cs typeface="+mn-cs"/>
              </a:rPr>
              <a:t>+ </a:t>
            </a:r>
            <a:r>
              <a:rPr lang="th-TH" sz="1600" dirty="0">
                <a:cs typeface="+mn-cs"/>
              </a:rPr>
              <a:t>มีเวรเปลเคลื่อนย้ายผู้ป่วย</a:t>
            </a:r>
          </a:p>
          <a:p>
            <a:r>
              <a:rPr lang="th-TH" sz="1600" dirty="0">
                <a:cs typeface="+mn-cs"/>
              </a:rPr>
              <a:t>+ มีคลินิก </a:t>
            </a:r>
            <a:r>
              <a:rPr lang="en-US" sz="1600" dirty="0">
                <a:cs typeface="+mn-cs"/>
              </a:rPr>
              <a:t>DM </a:t>
            </a:r>
            <a:r>
              <a:rPr lang="th-TH" sz="1600" dirty="0">
                <a:cs typeface="+mn-cs"/>
              </a:rPr>
              <a:t>บริการแบบ </a:t>
            </a:r>
            <a:r>
              <a:rPr lang="en-US" sz="1600" dirty="0">
                <a:cs typeface="+mn-cs"/>
              </a:rPr>
              <a:t>One Stop Service</a:t>
            </a:r>
            <a:endParaRPr lang="th-TH" sz="1600" dirty="0">
              <a:cs typeface="+mn-cs"/>
            </a:endParaRPr>
          </a:p>
        </p:txBody>
      </p:sp>
      <p:sp>
        <p:nvSpPr>
          <p:cNvPr id="17455" name="Text Box 48"/>
          <p:cNvSpPr txBox="1">
            <a:spLocks noChangeArrowheads="1"/>
          </p:cNvSpPr>
          <p:nvPr/>
        </p:nvSpPr>
        <p:spPr bwMode="auto">
          <a:xfrm>
            <a:off x="7812088" y="1979613"/>
            <a:ext cx="1331912" cy="95410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cs typeface="+mn-cs"/>
              </a:rPr>
              <a:t>+ Lab </a:t>
            </a:r>
            <a:r>
              <a:rPr lang="th-TH" sz="1400" b="1" dirty="0">
                <a:cs typeface="+mn-cs"/>
              </a:rPr>
              <a:t>ชุดใหญ่ได้</a:t>
            </a:r>
            <a:r>
              <a:rPr lang="th-TH" sz="1400" b="1" dirty="0" smtClean="0">
                <a:cs typeface="+mn-cs"/>
              </a:rPr>
              <a:t>ไม่ครบ</a:t>
            </a:r>
            <a:r>
              <a:rPr lang="en-US" sz="1400" dirty="0" smtClean="0">
                <a:cs typeface="+mn-cs"/>
              </a:rPr>
              <a:t> </a:t>
            </a:r>
            <a:endParaRPr lang="en-US" sz="1400" dirty="0">
              <a:cs typeface="+mn-cs"/>
            </a:endParaRPr>
          </a:p>
          <a:p>
            <a:r>
              <a:rPr lang="en-US" sz="1400" dirty="0">
                <a:cs typeface="+mn-cs"/>
              </a:rPr>
              <a:t>-  </a:t>
            </a:r>
            <a:r>
              <a:rPr lang="th-TH" sz="1400" dirty="0">
                <a:cs typeface="+mn-cs"/>
              </a:rPr>
              <a:t>ผู้ป่วยต้องติดตามผล </a:t>
            </a:r>
            <a:r>
              <a:rPr lang="en-US" sz="1400" dirty="0">
                <a:cs typeface="+mn-cs"/>
              </a:rPr>
              <a:t>Lab </a:t>
            </a:r>
            <a:r>
              <a:rPr lang="th-TH" sz="1400" dirty="0">
                <a:cs typeface="+mn-cs"/>
              </a:rPr>
              <a:t>เอง</a:t>
            </a:r>
          </a:p>
        </p:txBody>
      </p:sp>
      <p:sp>
        <p:nvSpPr>
          <p:cNvPr id="17456" name="Text Box 49"/>
          <p:cNvSpPr txBox="1">
            <a:spLocks noChangeArrowheads="1"/>
          </p:cNvSpPr>
          <p:nvPr/>
        </p:nvSpPr>
        <p:spPr bwMode="auto">
          <a:xfrm>
            <a:off x="1547813" y="2133600"/>
            <a:ext cx="19446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cs typeface="+mn-cs"/>
              </a:rPr>
              <a:t>+ </a:t>
            </a:r>
            <a:r>
              <a:rPr lang="th-TH" sz="1600" dirty="0">
                <a:cs typeface="+mn-cs"/>
              </a:rPr>
              <a:t>ประเมินคัดกรองในคลินิก</a:t>
            </a:r>
            <a:r>
              <a:rPr lang="en-US" sz="1600" dirty="0">
                <a:cs typeface="+mn-cs"/>
              </a:rPr>
              <a:t> </a:t>
            </a:r>
            <a:endParaRPr lang="th-TH" sz="1600" dirty="0">
              <a:cs typeface="+mn-cs"/>
            </a:endParaRPr>
          </a:p>
          <a:p>
            <a:pPr>
              <a:spcBef>
                <a:spcPct val="50000"/>
              </a:spcBef>
            </a:pPr>
            <a:r>
              <a:rPr lang="th-TH" sz="1600" dirty="0">
                <a:cs typeface="+mn-cs"/>
              </a:rPr>
              <a:t>+ ประเมิน </a:t>
            </a:r>
            <a:r>
              <a:rPr lang="en-US" sz="1600" dirty="0">
                <a:cs typeface="+mn-cs"/>
              </a:rPr>
              <a:t>FBS </a:t>
            </a:r>
            <a:r>
              <a:rPr lang="th-TH" sz="1600" dirty="0">
                <a:cs typeface="+mn-cs"/>
              </a:rPr>
              <a:t>ในคลินิก</a:t>
            </a:r>
            <a:r>
              <a:rPr lang="en-US" sz="1600" dirty="0">
                <a:cs typeface="+mn-cs"/>
              </a:rPr>
              <a:t> </a:t>
            </a:r>
            <a:endParaRPr lang="th-TH" sz="1600" dirty="0">
              <a:cs typeface="+mn-cs"/>
            </a:endParaRPr>
          </a:p>
        </p:txBody>
      </p:sp>
      <p:sp>
        <p:nvSpPr>
          <p:cNvPr id="17457" name="Text Box 50"/>
          <p:cNvSpPr txBox="1">
            <a:spLocks noChangeArrowheads="1"/>
          </p:cNvSpPr>
          <p:nvPr/>
        </p:nvSpPr>
        <p:spPr bwMode="auto">
          <a:xfrm>
            <a:off x="6372225" y="2852738"/>
            <a:ext cx="2376488" cy="84638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400" dirty="0">
                <a:cs typeface="+mn-cs"/>
              </a:rPr>
              <a:t>+มีการวินิจฉัยผู้ป่วยรายใหม่ทุกราย</a:t>
            </a:r>
          </a:p>
          <a:p>
            <a:pPr>
              <a:spcBef>
                <a:spcPct val="50000"/>
              </a:spcBef>
            </a:pPr>
            <a:r>
              <a:rPr lang="th-TH" sz="1400" dirty="0" smtClean="0">
                <a:cs typeface="+mn-cs"/>
              </a:rPr>
              <a:t>+มี</a:t>
            </a:r>
            <a:r>
              <a:rPr lang="th-TH" sz="1400" dirty="0">
                <a:cs typeface="+mn-cs"/>
              </a:rPr>
              <a:t>การวินิจฉัยภาวะแทรกซ้อนเฉพาะผู้ป่วยที่รับบริการ </a:t>
            </a:r>
            <a:r>
              <a:rPr lang="en-US" sz="1400" dirty="0">
                <a:cs typeface="+mn-cs"/>
              </a:rPr>
              <a:t>OSS</a:t>
            </a:r>
            <a:endParaRPr lang="th-TH" sz="1400" dirty="0">
              <a:cs typeface="+mn-cs"/>
            </a:endParaRPr>
          </a:p>
        </p:txBody>
      </p:sp>
      <p:sp>
        <p:nvSpPr>
          <p:cNvPr id="17458" name="Text Box 51"/>
          <p:cNvSpPr txBox="1">
            <a:spLocks noChangeArrowheads="1"/>
          </p:cNvSpPr>
          <p:nvPr/>
        </p:nvSpPr>
        <p:spPr bwMode="auto">
          <a:xfrm>
            <a:off x="7812088" y="3434364"/>
            <a:ext cx="1152525" cy="92333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200" dirty="0">
                <a:cs typeface="+mn-cs"/>
              </a:rPr>
              <a:t>-กิจกรรมปรับเปลี่ยนพฤติกรรมไม่ชัดเจน</a:t>
            </a:r>
            <a:endParaRPr lang="en-US" sz="1200" dirty="0">
              <a:cs typeface="+mn-cs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cs typeface="+mn-cs"/>
              </a:rPr>
              <a:t> </a:t>
            </a:r>
            <a:r>
              <a:rPr lang="th-TH" sz="1200" dirty="0">
                <a:cs typeface="+mn-cs"/>
              </a:rPr>
              <a:t>-กิจกรรมประเมินประจำปียังไม่ครบ</a:t>
            </a:r>
          </a:p>
        </p:txBody>
      </p:sp>
      <p:sp>
        <p:nvSpPr>
          <p:cNvPr id="17459" name="Text Box 52"/>
          <p:cNvSpPr txBox="1">
            <a:spLocks noChangeArrowheads="1"/>
          </p:cNvSpPr>
          <p:nvPr/>
        </p:nvSpPr>
        <p:spPr bwMode="auto">
          <a:xfrm>
            <a:off x="0" y="2788034"/>
            <a:ext cx="2357421" cy="156966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cs typeface="+mn-cs"/>
              </a:rPr>
              <a:t>+ </a:t>
            </a:r>
            <a:r>
              <a:rPr lang="th-TH" sz="1600" dirty="0">
                <a:cs typeface="+mn-cs"/>
              </a:rPr>
              <a:t>ประเมินคัดกรองในคลินิก</a:t>
            </a:r>
            <a:r>
              <a:rPr lang="en-US" sz="1600" dirty="0">
                <a:cs typeface="+mn-cs"/>
              </a:rPr>
              <a:t> </a:t>
            </a:r>
            <a:r>
              <a:rPr lang="th-TH" sz="1600" dirty="0" smtClean="0">
                <a:cs typeface="+mn-cs"/>
              </a:rPr>
              <a:t>             + </a:t>
            </a:r>
            <a:r>
              <a:rPr lang="th-TH" sz="1600" dirty="0">
                <a:cs typeface="+mn-cs"/>
              </a:rPr>
              <a:t>ดูแลตามวิถีชุมชน</a:t>
            </a:r>
            <a:r>
              <a:rPr lang="en-US" sz="1600" dirty="0">
                <a:cs typeface="+mn-cs"/>
              </a:rPr>
              <a:t> </a:t>
            </a:r>
            <a:r>
              <a:rPr lang="en-US" sz="1600" dirty="0" smtClean="0">
                <a:cs typeface="+mn-cs"/>
              </a:rPr>
              <a:t>                 + </a:t>
            </a:r>
            <a:r>
              <a:rPr lang="th-TH" sz="1600" dirty="0">
                <a:cs typeface="+mn-cs"/>
              </a:rPr>
              <a:t>ผู้ป่วยคุมได้ส่งกลับ รพ.สต. รับยาใกล้บ้าน</a:t>
            </a:r>
            <a:r>
              <a:rPr lang="en-US" sz="1600" dirty="0">
                <a:cs typeface="+mn-cs"/>
              </a:rPr>
              <a:t> </a:t>
            </a:r>
            <a:r>
              <a:rPr lang="en-US" sz="1600" dirty="0" smtClean="0">
                <a:cs typeface="+mn-cs"/>
              </a:rPr>
              <a:t>                            - </a:t>
            </a:r>
            <a:r>
              <a:rPr lang="th-TH" sz="1600" dirty="0">
                <a:cs typeface="+mn-cs"/>
              </a:rPr>
              <a:t>สื่อการให้สุขศึกษามีน้อยไม่ทันสมัย	</a:t>
            </a:r>
            <a:r>
              <a:rPr lang="en-US" sz="1600" dirty="0">
                <a:cs typeface="+mn-cs"/>
              </a:rPr>
              <a:t> </a:t>
            </a:r>
            <a:endParaRPr lang="th-TH" sz="1600" dirty="0">
              <a:cs typeface="+mn-cs"/>
            </a:endParaRPr>
          </a:p>
        </p:txBody>
      </p:sp>
      <p:sp>
        <p:nvSpPr>
          <p:cNvPr id="17460" name="Text Box 53"/>
          <p:cNvSpPr txBox="1">
            <a:spLocks noChangeArrowheads="1"/>
          </p:cNvSpPr>
          <p:nvPr/>
        </p:nvSpPr>
        <p:spPr bwMode="auto">
          <a:xfrm>
            <a:off x="0" y="4357694"/>
            <a:ext cx="2124075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cs typeface="+mn-cs"/>
              </a:rPr>
              <a:t>+ </a:t>
            </a:r>
            <a:r>
              <a:rPr lang="th-TH" sz="1600">
                <a:cs typeface="+mn-cs"/>
              </a:rPr>
              <a:t>ติดตามผลการกินยามีสมุด</a:t>
            </a:r>
            <a:r>
              <a:rPr lang="en-US" sz="1600">
                <a:cs typeface="+mn-cs"/>
              </a:rPr>
              <a:t>  </a:t>
            </a:r>
            <a:r>
              <a:rPr lang="th-TH" sz="1600">
                <a:cs typeface="+mn-cs"/>
              </a:rPr>
              <a:t>บันทึกประจำตัว</a:t>
            </a:r>
            <a:r>
              <a:rPr lang="en-US" sz="1600">
                <a:cs typeface="+mn-cs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600">
                <a:cs typeface="+mn-cs"/>
              </a:rPr>
              <a:t>- </a:t>
            </a:r>
            <a:r>
              <a:rPr lang="th-TH" sz="1600">
                <a:cs typeface="+mn-cs"/>
              </a:rPr>
              <a:t>ขาดนัด ไม่ได้ติดตามต่อเนื่อง</a:t>
            </a:r>
            <a:r>
              <a:rPr lang="en-US" sz="1600">
                <a:cs typeface="+mn-cs"/>
              </a:rPr>
              <a:t> </a:t>
            </a:r>
            <a:endParaRPr lang="th-TH" sz="1600">
              <a:cs typeface="+mn-cs"/>
            </a:endParaRPr>
          </a:p>
        </p:txBody>
      </p:sp>
      <p:sp>
        <p:nvSpPr>
          <p:cNvPr id="17461" name="Text Box 54"/>
          <p:cNvSpPr txBox="1">
            <a:spLocks noChangeArrowheads="1"/>
          </p:cNvSpPr>
          <p:nvPr/>
        </p:nvSpPr>
        <p:spPr bwMode="auto">
          <a:xfrm>
            <a:off x="4429124" y="4857760"/>
            <a:ext cx="2071702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cs typeface="+mn-cs"/>
              </a:rPr>
              <a:t>+ </a:t>
            </a:r>
            <a:r>
              <a:rPr lang="th-TH" sz="1600" dirty="0">
                <a:cs typeface="+mn-cs"/>
              </a:rPr>
              <a:t>มีการประสานงาน</a:t>
            </a:r>
            <a:r>
              <a:rPr lang="en-US" sz="1600" dirty="0">
                <a:cs typeface="+mn-cs"/>
              </a:rPr>
              <a:t> </a:t>
            </a:r>
            <a:r>
              <a:rPr lang="th-TH" sz="1600" dirty="0" smtClean="0">
                <a:cs typeface="+mn-cs"/>
              </a:rPr>
              <a:t>ระหว่าง</a:t>
            </a:r>
            <a:r>
              <a:rPr lang="th-TH" sz="1600" dirty="0">
                <a:cs typeface="+mn-cs"/>
              </a:rPr>
              <a:t>ทีม</a:t>
            </a:r>
            <a:r>
              <a:rPr lang="en-US" sz="1600" dirty="0">
                <a:cs typeface="+mn-cs"/>
              </a:rPr>
              <a:t> </a:t>
            </a:r>
            <a:endParaRPr lang="th-TH" sz="1600" dirty="0">
              <a:cs typeface="+mn-cs"/>
            </a:endParaRPr>
          </a:p>
          <a:p>
            <a:pPr>
              <a:spcBef>
                <a:spcPct val="50000"/>
              </a:spcBef>
            </a:pPr>
            <a:r>
              <a:rPr lang="en-US" sz="1600" dirty="0">
                <a:cs typeface="+mn-cs"/>
              </a:rPr>
              <a:t>+ </a:t>
            </a:r>
            <a:r>
              <a:rPr lang="th-TH" sz="1600" dirty="0">
                <a:cs typeface="+mn-cs"/>
              </a:rPr>
              <a:t>ให้ข้อมูลส่งต่อผู้ป่วยที่ส่งกลับ รพ.สต.</a:t>
            </a:r>
            <a:r>
              <a:rPr lang="en-US" sz="1600" dirty="0">
                <a:cs typeface="+mn-cs"/>
              </a:rPr>
              <a:t> </a:t>
            </a:r>
            <a:endParaRPr lang="th-TH" sz="1600" dirty="0">
              <a:cs typeface="+mn-cs"/>
            </a:endParaRPr>
          </a:p>
        </p:txBody>
      </p:sp>
      <p:sp>
        <p:nvSpPr>
          <p:cNvPr id="17462" name="Text Box 55"/>
          <p:cNvSpPr txBox="1">
            <a:spLocks noChangeArrowheads="1"/>
          </p:cNvSpPr>
          <p:nvPr/>
        </p:nvSpPr>
        <p:spPr bwMode="auto">
          <a:xfrm>
            <a:off x="6300788" y="5516563"/>
            <a:ext cx="2663825" cy="584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cs typeface="+mn-cs"/>
              </a:rPr>
              <a:t>+ </a:t>
            </a:r>
            <a:r>
              <a:rPr lang="th-TH" sz="1600" dirty="0">
                <a:cs typeface="+mn-cs"/>
              </a:rPr>
              <a:t>มีแนวทางคัดกรองผู้ป่วยคุม</a:t>
            </a:r>
            <a:r>
              <a:rPr lang="th-TH" sz="1600" dirty="0" smtClean="0">
                <a:cs typeface="+mn-cs"/>
              </a:rPr>
              <a:t>ได้ส่งกลับ </a:t>
            </a:r>
            <a:r>
              <a:rPr lang="th-TH" sz="1600" dirty="0">
                <a:cs typeface="+mn-cs"/>
              </a:rPr>
              <a:t>รพ.สต. ดูแลต่อ</a:t>
            </a:r>
            <a:r>
              <a:rPr lang="en-US" sz="1600" dirty="0">
                <a:cs typeface="+mn-cs"/>
              </a:rPr>
              <a:t> </a:t>
            </a:r>
            <a:endParaRPr lang="th-TH" sz="1600" dirty="0">
              <a:cs typeface="+mn-cs"/>
            </a:endParaRPr>
          </a:p>
        </p:txBody>
      </p:sp>
      <p:sp>
        <p:nvSpPr>
          <p:cNvPr id="17463" name="Text Box 57"/>
          <p:cNvSpPr txBox="1">
            <a:spLocks noChangeArrowheads="1"/>
          </p:cNvSpPr>
          <p:nvPr/>
        </p:nvSpPr>
        <p:spPr bwMode="auto">
          <a:xfrm>
            <a:off x="6516688" y="6154514"/>
            <a:ext cx="2627312" cy="52322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cs typeface="+mn-cs"/>
              </a:rPr>
              <a:t>+ </a:t>
            </a:r>
            <a:r>
              <a:rPr lang="th-TH" sz="1400" dirty="0">
                <a:cs typeface="+mn-cs"/>
              </a:rPr>
              <a:t>มีพยาบาลเวชประจำ รพ.สต. ติดตามการรักษา และส่งผู้ป่วยพบแพทย์ ปีละ 1 </a:t>
            </a:r>
            <a:r>
              <a:rPr lang="th-TH" sz="1400" dirty="0" smtClean="0">
                <a:cs typeface="+mn-cs"/>
              </a:rPr>
              <a:t>ครั้ง + มี </a:t>
            </a:r>
            <a:r>
              <a:rPr lang="en-US" sz="1400" dirty="0">
                <a:cs typeface="+mn-cs"/>
              </a:rPr>
              <a:t>HHC</a:t>
            </a:r>
            <a:endParaRPr lang="th-TH" sz="1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solidFill>
            <a:srgbClr val="FFCC00"/>
          </a:solidFill>
          <a:ln>
            <a:solidFill>
              <a:schemeClr val="tx1"/>
            </a:solidFill>
          </a:ln>
        </p:spPr>
        <p:txBody>
          <a:bodyPr anchor="ctr" anchorCtr="0"/>
          <a:lstStyle/>
          <a:p>
            <a:pPr algn="ctr" eaLnBrk="1" hangingPunct="1"/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คัดเลือกประเด็นการพัฒนา</a:t>
            </a:r>
          </a:p>
        </p:txBody>
      </p:sp>
      <p:sp>
        <p:nvSpPr>
          <p:cNvPr id="18434" name="Rectangle 3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1252538"/>
          </a:xfrm>
        </p:spPr>
        <p:txBody>
          <a:bodyPr/>
          <a:lstStyle/>
          <a:p>
            <a:pPr algn="ctr" eaLnBrk="1" hangingPunct="1"/>
            <a:r>
              <a:rPr lang="en-US" dirty="0" smtClean="0">
                <a:cs typeface="Cordia New" pitchFamily="34" charset="-34"/>
              </a:rPr>
              <a:t>Treatment Goals</a:t>
            </a:r>
          </a:p>
          <a:p>
            <a:pPr algn="ctr" eaLnBrk="1" hangingPunct="1"/>
            <a:r>
              <a:rPr lang="en-US" dirty="0" smtClean="0">
                <a:cs typeface="Cordia New" pitchFamily="34" charset="-34"/>
              </a:rPr>
              <a:t>Care Process</a:t>
            </a:r>
            <a:endParaRPr lang="th-TH" dirty="0" smtClean="0"/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3924300" y="3209928"/>
            <a:ext cx="1152525" cy="7191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th-TH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42910" y="4405333"/>
            <a:ext cx="7715304" cy="20240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Browallia New" pitchFamily="34" charset="-34"/>
                <a:cs typeface="Browallia New" pitchFamily="34" charset="-34"/>
              </a:rPr>
              <a:t>1.</a:t>
            </a:r>
            <a:r>
              <a:rPr lang="th-TH" sz="3600">
                <a:latin typeface="Browallia New" pitchFamily="34" charset="-34"/>
                <a:cs typeface="Browallia New" pitchFamily="34" charset="-34"/>
              </a:rPr>
              <a:t>คัดเลือกเป็น </a:t>
            </a:r>
            <a:r>
              <a:rPr lang="en-US" sz="3600">
                <a:latin typeface="Browallia New" pitchFamily="34" charset="-34"/>
                <a:cs typeface="Browallia New" pitchFamily="34" charset="-34"/>
              </a:rPr>
              <a:t>Highlight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Browallia New" pitchFamily="34" charset="-34"/>
                <a:cs typeface="Browallia New" pitchFamily="34" charset="-34"/>
              </a:rPr>
              <a:t>2.</a:t>
            </a:r>
            <a:r>
              <a:rPr lang="th-TH" sz="3600">
                <a:latin typeface="Browallia New" pitchFamily="34" charset="-34"/>
                <a:cs typeface="Browallia New" pitchFamily="34" charset="-34"/>
              </a:rPr>
              <a:t>แต่บริบท สามารถนำเอาจากการวิเคราะห์ </a:t>
            </a:r>
            <a:r>
              <a:rPr lang="en-US" sz="3600">
                <a:latin typeface="Browallia New" pitchFamily="34" charset="-34"/>
                <a:cs typeface="Browallia New" pitchFamily="34" charset="-34"/>
              </a:rPr>
              <a:t>Care Process</a:t>
            </a:r>
            <a:r>
              <a:rPr lang="th-TH" sz="3600">
                <a:latin typeface="Browallia New" pitchFamily="34" charset="-34"/>
                <a:cs typeface="Browallia New" pitchFamily="34" charset="-34"/>
              </a:rPr>
              <a:t> มาเขียนได้ส่วนหนึ่ง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310F"/>
                </a:solidFill>
                <a:latin typeface="Browallia New" pitchFamily="34" charset="-34"/>
                <a:cs typeface="Browallia New" pitchFamily="34" charset="-34"/>
                <a:sym typeface="ZapfDingbats BT"/>
              </a:rPr>
              <a:t>Clinical  Tracer  Highlight </a:t>
            </a:r>
            <a:r>
              <a:rPr lang="th-TH" sz="2800" b="1" smtClean="0">
                <a:solidFill>
                  <a:srgbClr val="FF310F"/>
                </a:solidFill>
                <a:latin typeface="Browallia New" pitchFamily="34" charset="-34"/>
                <a:cs typeface="Browallia New" pitchFamily="34" charset="-34"/>
                <a:sym typeface="ZapfDingbats BT"/>
              </a:rPr>
              <a:t>ไม่เกิน </a:t>
            </a:r>
            <a:r>
              <a:rPr lang="en-US" sz="2800" b="1" smtClean="0">
                <a:solidFill>
                  <a:srgbClr val="FF310F"/>
                </a:solidFill>
                <a:latin typeface="Browallia New" pitchFamily="34" charset="-34"/>
                <a:cs typeface="Browallia New" pitchFamily="34" charset="-34"/>
                <a:sym typeface="ZapfDingbats BT"/>
              </a:rPr>
              <a:t>2 </a:t>
            </a:r>
            <a:r>
              <a:rPr lang="th-TH" sz="2800" b="1" smtClean="0">
                <a:solidFill>
                  <a:srgbClr val="FF310F"/>
                </a:solidFill>
                <a:latin typeface="Browallia New" pitchFamily="34" charset="-34"/>
                <a:cs typeface="Browallia New" pitchFamily="34" charset="-34"/>
                <a:sym typeface="ZapfDingbats BT"/>
              </a:rPr>
              <a:t>หน้า</a:t>
            </a:r>
            <a:br>
              <a:rPr lang="th-TH" sz="2800" b="1" smtClean="0">
                <a:solidFill>
                  <a:srgbClr val="FF310F"/>
                </a:solidFill>
                <a:latin typeface="Browallia New" pitchFamily="34" charset="-34"/>
                <a:cs typeface="Browallia New" pitchFamily="34" charset="-34"/>
                <a:sym typeface="ZapfDingbats BT"/>
              </a:rPr>
            </a:br>
            <a:r>
              <a:rPr lang="th-TH" sz="1600" b="1" smtClean="0">
                <a:solidFill>
                  <a:srgbClr val="FF310F"/>
                </a:solidFill>
                <a:sym typeface="ZapfDingbats BT"/>
              </a:rPr>
              <a:t>การดูแลผู้ป่วย</a:t>
            </a:r>
            <a:r>
              <a:rPr lang="en-US" sz="1600" b="1" smtClean="0">
                <a:solidFill>
                  <a:srgbClr val="FF310F"/>
                </a:solidFill>
                <a:cs typeface="Angsana New" charset="-34"/>
                <a:sym typeface="ZapfDingbats BT"/>
              </a:rPr>
              <a:t>……Acute Coronary Syndrome…..</a:t>
            </a:r>
            <a:r>
              <a:rPr lang="th-TH" sz="1600" b="1" smtClean="0">
                <a:solidFill>
                  <a:srgbClr val="FF310F"/>
                </a:solidFill>
                <a:sym typeface="ZapfDingbats BT"/>
              </a:rPr>
              <a:t>โรงพยาบาลหนองจิก  จังหวัดปัตตานี</a:t>
            </a:r>
            <a:r>
              <a:rPr lang="en-US" sz="4000" smtClean="0">
                <a:cs typeface="Angsana New" charset="-34"/>
                <a:sym typeface="ZapfDingbats BT"/>
              </a:rPr>
              <a:t> </a:t>
            </a:r>
            <a:endParaRPr lang="th-TH" sz="4000" smtClean="0">
              <a:sym typeface="ZapfDingbats BT"/>
            </a:endParaRPr>
          </a:p>
        </p:txBody>
      </p:sp>
      <p:graphicFrame>
        <p:nvGraphicFramePr>
          <p:cNvPr id="78576" name="Group 75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65688"/>
        </p:xfrm>
        <a:graphic>
          <a:graphicData uri="http://schemas.openxmlformats.org/drawingml/2006/table">
            <a:tbl>
              <a:tblPr/>
              <a:tblGrid>
                <a:gridCol w="3332163"/>
                <a:gridCol w="1008062"/>
                <a:gridCol w="774700"/>
                <a:gridCol w="774700"/>
                <a:gridCol w="774700"/>
                <a:gridCol w="774700"/>
                <a:gridCol w="790575"/>
              </a:tblGrid>
              <a:tr h="0">
                <a:tc gridSpan="7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ประเด็นคุณภาพ/ความเสี่ยงที่สำคัญ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: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</a:t>
                      </a:r>
                      <a:r>
                        <a:rPr kumimoji="0" 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ถูกต้อง รวดเร็ว ปลอดภัย เหมาะสม ต่อเนื่อง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ข้อมูล/ตัวชี้วัด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เป้าหมาย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2550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2551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2552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2553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2554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1.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 จำนวนผู้ป่วยเสียชีวิตด้วยโรคหลอดเลือดหัวใจในโรงพยาบาล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ราย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0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0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2..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อัตราผู้ป่วย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MI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ได้รับการวินิจฉัยล่าช้า (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Delayed Diagnosis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)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0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ราย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5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2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3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2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3.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Door  to  EKG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ภายใน 5 นาที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100 %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95.2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95.7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97.5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4. Door  to drug  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ภายใน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นาที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100 %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5.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Door  to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Refer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ภายใน 30  นาที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 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&gt;90 %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92.5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97.5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6. </a:t>
                      </a:r>
                      <a:r>
                        <a:rPr kumimoji="0" 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อัตราการคัดกรองผู้ป่วย </a:t>
                      </a:r>
                      <a:r>
                        <a:rPr kumimoji="0" lang="th-TH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MI</a:t>
                      </a:r>
                      <a:r>
                        <a:rPr kumimoji="0" 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 ที่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ER</a:t>
                      </a:r>
                      <a:r>
                        <a:rPr kumimoji="0" 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ถูกต้อง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100 %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100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90.5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93.6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92.95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97.5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Browallia New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7288">
                <a:tc gridSpan="7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114300" algn="l"/>
                        </a:tabLst>
                      </a:pPr>
                      <a:r>
                        <a:rPr kumimoji="0" 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บริบท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: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H SarabunPSK" pitchFamily="34" charset="-34"/>
                        <a:buChar char="-"/>
                        <a:tabLst>
                          <a:tab pos="-1143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โรคหลอดเลือดหัวใจในโรงพยาบาลหนองจิกปีที่ผ่านมามีผู้ป่วยจำนวน 29 ราย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Admitted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ทั้งหมด 5 ราย,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Refer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ไป โรงพยาบาลปัตตานี 23 ราย,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Death at ER 1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Calibri" pitchFamily="34" charset="0"/>
                          <a:cs typeface="Browallia New" pitchFamily="34" charset="-34"/>
                        </a:rPr>
                        <a:t>ราย, คัดกรองผู้ป่วยผิดพลาด 2 ราย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H SarabunPSK" pitchFamily="34" charset="-34"/>
                        <a:buChar char="-"/>
                        <a:tabLst>
                          <a:tab pos="-1143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การบริการของโรงพยาบาลหนองจิก โดยส่วนใหญ่หากผู้ป่วยมาด้วยอาการเจ็บหน้าอกจะส่งเข้าห้อง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ER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ทุกโรงพยาบาลจะทำการตรวจ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EKG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ทุกราย พร้อมกับประสานแพทย์และส่งตรวจ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Cardiac  enzyme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ที่ผ่านมาบางครั้งพยาบาลยังขาดสมรรถนะในการอ่านผล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EKG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ทางโรงพยาบาลจึงมีนโยบายส่งพยาบาลเข้ารับการอบรมเกี่ยวกับการดูแลผู้ป่วย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ACS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H SarabunPSK" pitchFamily="34" charset="-34"/>
                        <a:buChar char="-"/>
                        <a:tabLst>
                          <a:tab pos="-114300" algn="l"/>
                        </a:tabLst>
                      </a:pP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แนวโน้มว่าผู้ป่วย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ACS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จะเพิ่มขึ้นอันเนื่องมาจากวิถีชีวิตของผู้ป่วย และผู้ป่วยที่เป็นโรค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ACS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อยู่แล้วก็มีที่จะเป็นรุนแรงมากขึ้น เนื่องจากขาดยา และผู้ป่วยรวมถึงญาติยังขาดความรู้ในการดูแลตนเองเมื่อเกิดอาการเจ็บหน้าอกเกิดขึ้น ความท้าทาย คือทำอย่างไรให้ผู้ป่วยมีความรู้ในการดำเนินชีวิตที่ไม่เสี่ยงต่อการเกิดโรค การคัดกรองผู้ป่วยอย่างถูกต้อง การประสานงานการส่งต่อผู้ป่วยอย่างรวดเร็ว การติดตามผู้ป่วยหลังจากส่งต่อไปโรงพยาบาลปัตตานี การติดตามผล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Lab Cardiac  enzyme </a:t>
                      </a:r>
                      <a:r>
                        <a:rPr kumimoji="0" 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ให้ได้อย่างรวดเร็วไม่เกิน 30 นาที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idx="1"/>
          </p:nvPr>
        </p:nvSpPr>
        <p:spPr>
          <a:xfrm>
            <a:off x="179388" y="188913"/>
            <a:ext cx="8964612" cy="6669087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sz="1600" b="1" smtClean="0">
                <a:solidFill>
                  <a:srgbClr val="0000FF"/>
                </a:solidFill>
                <a:latin typeface="Browallia New" pitchFamily="34" charset="-34"/>
                <a:ea typeface="Calibri" pitchFamily="34" charset="0"/>
                <a:cs typeface="Browallia New" pitchFamily="34" charset="-34"/>
              </a:rPr>
              <a:t>ประเด็นสำคัญ</a:t>
            </a:r>
            <a:r>
              <a:rPr lang="th-TH" sz="1600" smtClean="0">
                <a:solidFill>
                  <a:srgbClr val="0000FF"/>
                </a:solidFill>
                <a:latin typeface="Browallia New" pitchFamily="34" charset="-34"/>
                <a:ea typeface="Calibri" pitchFamily="34" charset="0"/>
                <a:cs typeface="Browallia New" pitchFamily="34" charset="-34"/>
              </a:rPr>
              <a:t> </a:t>
            </a:r>
            <a:r>
              <a:rPr lang="en-US" sz="1600" smtClean="0">
                <a:solidFill>
                  <a:srgbClr val="0000FF"/>
                </a:solidFill>
                <a:latin typeface="Browallia New" pitchFamily="34" charset="-34"/>
                <a:ea typeface="Calibri" pitchFamily="34" charset="0"/>
                <a:cs typeface="Browallia New" pitchFamily="34" charset="-34"/>
              </a:rPr>
              <a:t>: </a:t>
            </a:r>
            <a:endParaRPr lang="en-US" sz="120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h-TH" sz="160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การประเมินผู้ป่วยอย่างรวดเร็ว</a:t>
            </a:r>
            <a:endParaRPr lang="en-US" sz="120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h-TH" sz="160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ผู้ป่วยที่ได้รับยาเบื้องต้นได้อย่างรวดเร็วทันที่ที่ทราบว่าเป็น </a:t>
            </a:r>
            <a:r>
              <a:rPr lang="en-US" sz="160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MI</a:t>
            </a: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ถ้า รพ.มี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Lab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 Cardiac  enzyme 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ที่มีประสิทธิภาพและรวดเร็ว ก็จะสามารถวินิจฉัยได้ถูกต้องมากขึ้น</a:t>
            </a: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ส่งต่อผู้ป่วยภายใน 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40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นาที</a:t>
            </a: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จำนวนผู้ป่วยเสียชีวิตอย่างฉุกเฉิน ที่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 ER</a:t>
            </a: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sz="1600" b="1" smtClean="0">
                <a:solidFill>
                  <a:srgbClr val="3333CC"/>
                </a:solidFill>
                <a:latin typeface="Browallia New" pitchFamily="34" charset="-34"/>
                <a:cs typeface="Browallia New" pitchFamily="34" charset="-34"/>
              </a:rPr>
              <a:t>กระบวนการ</a:t>
            </a:r>
            <a:r>
              <a:rPr lang="en-US" sz="1600" b="1" smtClean="0">
                <a:solidFill>
                  <a:srgbClr val="3333CC"/>
                </a:solidFill>
                <a:latin typeface="Browallia New" pitchFamily="34" charset="-34"/>
                <a:cs typeface="Browallia New" pitchFamily="34" charset="-34"/>
              </a:rPr>
              <a:t>:</a:t>
            </a: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h-TH" sz="1600" b="1" smtClean="0">
                <a:latin typeface="Browallia New" pitchFamily="34" charset="-34"/>
                <a:cs typeface="Browallia New" pitchFamily="34" charset="-34"/>
              </a:rPr>
              <a:t>ประเมินได้ถูกต้องรวดเร็ว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 โดยการประเมินกลุ่มเสี่ยงด้วยการตรวจคลื่นไฟฟ้าหัวใจในผู้ป่วยที่มารับบริการด้วยอาการเจ็บหน้าอก หรือในรายที่มีอาการคล้ายโรคกระเพาะ ด้วยการคัดกรองผู้ป่วยให้สามารถเข้ามาในห้องฉุกเฉินได้เลย จะตรวจ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EKG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ให้ทันที โดยใช้เกณฑ์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Door to EKG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ภายใน 5 นาที และหากพบว่าผลผิดปกติ ก็จะรายงานแพทย์ทันที เพื่อให้ผู้ป่วยได้รับยา โดยใช้เกณฑ์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Door to drug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ภายใน 10 นาที พร้อมทั้งส่งตรวจ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Lab cardiac enzyme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 พบว่าทักษะในการอ่าน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EKG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บางครั้งพยาบาลยังขาดทักษะ ในการอ่านผล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EKG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ซึ่งการอ่าน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EKG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ค่อนข้างยาก ทางโรงพยาบาลส่งเจ้าหน้าที่ไปรับการประชุมอบรมการอ่าน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EKG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 จนพยาบาลวิชาชีพห้อง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ER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 สามารถอ่านได้ทุกคน ยกเว้นพยาบาลน้องใหม่ที่บรรจุใหม่ในปี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2554 ซึ่ง รพ.ได้วางแผนการ training need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แล้ว แต่การจัดเวรปัจจุบันจะจัดรุ่นพี่กับรุ่นน้องร่วมกัน</a:t>
            </a: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h-TH" sz="1600" b="1" smtClean="0">
                <a:latin typeface="Browallia New" pitchFamily="34" charset="-34"/>
                <a:cs typeface="Browallia New" pitchFamily="34" charset="-34"/>
              </a:rPr>
              <a:t>การวินิจฉัยที่ถูกต้อง ด้วยการสนับสนุนการตรวจ </a:t>
            </a:r>
            <a:r>
              <a:rPr lang="en-US" sz="1600" b="1" smtClean="0">
                <a:latin typeface="Browallia New" pitchFamily="34" charset="-34"/>
                <a:cs typeface="Browallia New" pitchFamily="34" charset="-34"/>
              </a:rPr>
              <a:t>Cardiac enzyme</a:t>
            </a:r>
            <a:r>
              <a:rPr lang="th-TH" sz="1600" b="1" smtClean="0">
                <a:latin typeface="Browallia New" pitchFamily="34" charset="-34"/>
                <a:cs typeface="Browallia New" pitchFamily="34" charset="-34"/>
              </a:rPr>
              <a:t> ทั้ง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Trop-T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CKMB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 ปัญหาพบว่า ระยะเวลาในการรอผล การตรวจ 30 นาที บางครั้งรอ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Lab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นาน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&gt;30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นาที หากมี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case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จะโทรย้ำเจ้าหน้าที่ห้อง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lab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ขอผล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Lab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ก่อน เรื่องนี้ได้รับความร่วมมือจากเจ้าหน้าที่ห้อง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Lab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เป็นอย่างดี การตรวจ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Lab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ในเวลาราชการ ไม่เกิดปัญหา แต่นอกเวลาราชการหากมีผู้ป่วยมารับบริการไม่สามารถตรวจ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Lab cardiac enzyme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ได้ แนวทางจัดหาแถบการตรวจวินิจฉัยอย่างง่ายมาใช้เพื่อทำการตรวจ นอกเวลาราชการ ด้วยการเปลี่ยน จาก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Trop-T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เป็น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 Trop-I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 ซึ่งสามารถบอกเป็นอัตราป่วยเชิงปริมาณ</a:t>
            </a: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h-TH" sz="1600" b="1" smtClean="0">
                <a:latin typeface="Browallia New" pitchFamily="34" charset="-34"/>
                <a:cs typeface="Browallia New" pitchFamily="34" charset="-34"/>
              </a:rPr>
              <a:t>พัฒนาระบบ </a:t>
            </a:r>
            <a:r>
              <a:rPr lang="en-US" sz="1600" b="1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600" b="1" smtClean="0">
                <a:latin typeface="Browallia New" pitchFamily="34" charset="-34"/>
                <a:cs typeface="Browallia New" pitchFamily="34" charset="-34"/>
              </a:rPr>
              <a:t>ที่รวดเร็ว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 ในกรณีที่ผู้ป่วยพบว่าเป็น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MI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จะ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refer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ผู้ป่วยภายใน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40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นาที่ด้วยการประสานงานที่ดี ในการส่งต่อผู้ป่วย ต้องมีการส่ง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case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รายละเอียดต่าง ๆ ให้กับโรงพยาบาลที่รับ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ผู้ป่วยเพื่อป้องกันการเกิดภาวะแทรกซ้อนที่อาจจะเกิดขึ้นจากการส่งต่อ ผลลัพธ์สามารถส่งต่อผู้ป่วยภายในเวลาที่กำหนด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100% โดยไม่เกิดภาวะแทรกซ้อนในระหว่างการส่งต่อ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sz="1600" b="1" smtClean="0">
                <a:solidFill>
                  <a:srgbClr val="3333CC"/>
                </a:solidFill>
                <a:latin typeface="Browallia New" pitchFamily="34" charset="-34"/>
                <a:cs typeface="Browallia New" pitchFamily="34" charset="-34"/>
              </a:rPr>
              <a:t>ผลการพัฒนาที่สำคัญ</a:t>
            </a:r>
            <a:r>
              <a:rPr lang="en-US" sz="1600" b="1" smtClean="0">
                <a:solidFill>
                  <a:srgbClr val="3333CC"/>
                </a:solidFill>
                <a:latin typeface="Browallia New" pitchFamily="34" charset="-34"/>
                <a:cs typeface="Browallia New" pitchFamily="34" charset="-34"/>
              </a:rPr>
              <a:t>:</a:t>
            </a: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 typeface="Symbol" pitchFamily="18" charset="2"/>
              <a:buChar char=""/>
            </a:pP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คัดกรองผู้ป่วย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MI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ผิดพลาดคือให้ไปรอตรวจที่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OPD 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ทำให้ผู้ป่วยเกิดภาวะฉุกเฉินพบว่า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EKG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ผิดปกติ รายงานแพทย์ทันที แพทย์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ผู้ป่วยไปโรงพยาบาลปัตตานี ฉะนั้นการพัฒนาที่สำคัญต้องการให้ผู้ป่วย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 MI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ได้รับการตรวจที่ตรวจเร็ว การปรับปรุงโดยให้พยาบาลวิชาชีพโดยเป็นประชาสัมพันธ์คัดกรองผู้ป่วยแทน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Nurse</a:t>
            </a:r>
            <a:r>
              <a:rPr lang="en-US" sz="1600" smtClean="0">
                <a:latin typeface="Arial" charset="0"/>
                <a:cs typeface="Browallia New" pitchFamily="34" charset="-34"/>
              </a:rPr>
              <a:t>’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s AID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ผลลัพธ์ ปี 2554 ไม่พบภาวะฉุกเฉินที่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OPD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 เนื่องจาก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MI</a:t>
            </a: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 typeface="Symbol" pitchFamily="18" charset="2"/>
              <a:buChar char=""/>
            </a:pP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ปัญหาโรงพยาบาลไม่มีแพทย์เฉพาะทาง เพื่อการวินิจฉัยโรค </a:t>
            </a:r>
            <a:r>
              <a:rPr lang="en-US" sz="1600" smtClean="0">
                <a:latin typeface="Browallia New" pitchFamily="34" charset="-34"/>
                <a:cs typeface="Browallia New" pitchFamily="34" charset="-34"/>
              </a:rPr>
              <a:t>ACS ได้ถูกต้อง โรงพยาบาลจึงปรับปรุงการคัดกรองที่รวดเร็วในผู้ป่วยที่เจ็บหน้าอก และสนับสนุนการใช้ Trop-I ซึ่งเดิมเป็น Trop-T (Trop-T บอกเพียงว่าเกิดหรือไม่แต่ Trop-I สามารถบอกปริมาณการเกิดได้) มีการตรวจ CKM-B ผลลัพธ์ การวินิจฉัยได้ถูกต้องมากขึ้น </a:t>
            </a:r>
            <a:r>
              <a:rPr lang="th-TH" sz="1600" smtClean="0">
                <a:latin typeface="Browallia New" pitchFamily="34" charset="-34"/>
                <a:cs typeface="Browallia New" pitchFamily="34" charset="-34"/>
              </a:rPr>
              <a:t>อัตราผู้ป่วยได้รับการวินิจฉัยล่าช้าลดลง</a:t>
            </a:r>
            <a:endParaRPr lang="th-TH" smtClean="0">
              <a:latin typeface="Arial" charset="0"/>
              <a:cs typeface="Angsana New" charset="-34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endParaRPr lang="en-US" sz="1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-269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8382000" y="61722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564054" y="2381887"/>
            <a:ext cx="82234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solidFill>
                  <a:srgbClr val="0033CC"/>
                </a:solidFill>
                <a:latin typeface="Browallia New" pitchFamily="34" charset="-34"/>
                <a:cs typeface="+mn-cs"/>
              </a:rPr>
              <a:t>Clinical Tracer </a:t>
            </a:r>
            <a:endParaRPr lang="th-TH" sz="6600" b="1" dirty="0" smtClean="0">
              <a:solidFill>
                <a:srgbClr val="0033CC"/>
              </a:solidFill>
              <a:latin typeface="Browallia New" pitchFamily="34" charset="-3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0366BC-3040-4212-8C0D-308D382D0162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462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1406" y="1428736"/>
          <a:ext cx="8858280" cy="5143535"/>
        </p:xfrm>
        <a:graphic>
          <a:graphicData uri="http://schemas.openxmlformats.org/drawingml/2006/table">
            <a:tbl>
              <a:tblPr/>
              <a:tblGrid>
                <a:gridCol w="1428760"/>
                <a:gridCol w="1285884"/>
                <a:gridCol w="928694"/>
                <a:gridCol w="1143008"/>
                <a:gridCol w="938384"/>
                <a:gridCol w="792088"/>
                <a:gridCol w="1443767"/>
                <a:gridCol w="897695"/>
              </a:tblGrid>
              <a:tr h="79556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Browallia New" pitchFamily="34" charset="-34"/>
                          <a:ea typeface="Times New Roman"/>
                          <a:cs typeface="Browallia New" pitchFamily="34" charset="-34"/>
                        </a:rPr>
                        <a:t>Care Process </a:t>
                      </a:r>
                      <a:endParaRPr lang="en-US" sz="1050" dirty="0">
                        <a:latin typeface="Browallia New" pitchFamily="34" charset="-34"/>
                        <a:ea typeface="Times New Roman"/>
                        <a:cs typeface="Browallia New" pitchFamily="34" charset="-34"/>
                      </a:endParaRP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Browallia New" pitchFamily="34" charset="-34"/>
                          <a:ea typeface="Times New Roman"/>
                          <a:cs typeface="Browallia New" pitchFamily="34" charset="-34"/>
                        </a:rPr>
                        <a:t>Risk</a:t>
                      </a:r>
                      <a:endParaRPr lang="en-US" sz="1050" dirty="0">
                        <a:latin typeface="Browallia New" pitchFamily="34" charset="-34"/>
                        <a:ea typeface="Times New Roman"/>
                        <a:cs typeface="Browallia New" pitchFamily="34" charset="-34"/>
                      </a:endParaRP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Browallia New" pitchFamily="34" charset="-34"/>
                          <a:ea typeface="Times New Roman"/>
                          <a:cs typeface="Browallia New" pitchFamily="34" charset="-34"/>
                        </a:rPr>
                        <a:t>Prevention</a:t>
                      </a:r>
                      <a:endParaRPr lang="en-US" sz="1050" dirty="0">
                        <a:latin typeface="Browallia New" pitchFamily="34" charset="-34"/>
                        <a:ea typeface="Times New Roman"/>
                        <a:cs typeface="Browallia New" pitchFamily="34" charset="-34"/>
                      </a:endParaRP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Browallia New" pitchFamily="34" charset="-34"/>
                          <a:ea typeface="Times New Roman"/>
                          <a:cs typeface="Browallia New" pitchFamily="34" charset="-34"/>
                        </a:rPr>
                        <a:t>Monitor</a:t>
                      </a:r>
                      <a:endParaRPr lang="en-US" sz="1050" dirty="0">
                        <a:latin typeface="Browallia New" pitchFamily="34" charset="-34"/>
                        <a:ea typeface="Times New Roman"/>
                        <a:cs typeface="Browallia New" pitchFamily="34" charset="-34"/>
                      </a:endParaRP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Browallia New" pitchFamily="34" charset="-34"/>
                          <a:ea typeface="Times New Roman"/>
                          <a:cs typeface="Browallia New" pitchFamily="34" charset="-34"/>
                        </a:rPr>
                        <a:t>CQI</a:t>
                      </a:r>
                      <a:endParaRPr lang="en-US" sz="1050" dirty="0">
                        <a:latin typeface="Browallia New" pitchFamily="34" charset="-34"/>
                        <a:ea typeface="Times New Roman"/>
                        <a:cs typeface="Browallia New" pitchFamily="34" charset="-34"/>
                      </a:endParaRP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Browallia New" pitchFamily="34" charset="-34"/>
                          <a:ea typeface="Times New Roman"/>
                          <a:cs typeface="Browallia New" pitchFamily="34" charset="-34"/>
                        </a:rPr>
                        <a:t>Research/KPI</a:t>
                      </a:r>
                      <a:endParaRPr lang="en-US" sz="1050" dirty="0">
                        <a:latin typeface="Browallia New" pitchFamily="34" charset="-34"/>
                        <a:ea typeface="Times New Roman"/>
                        <a:cs typeface="Browallia New" pitchFamily="34" charset="-34"/>
                      </a:endParaRP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Browallia New" pitchFamily="34" charset="-34"/>
                          <a:ea typeface="Times New Roman"/>
                          <a:cs typeface="Browallia New" pitchFamily="34" charset="-34"/>
                        </a:rPr>
                        <a:t>ผลลัพธ์</a:t>
                      </a:r>
                      <a:endParaRPr lang="en-US" sz="1050" dirty="0">
                        <a:latin typeface="Browallia New" pitchFamily="34" charset="-34"/>
                        <a:ea typeface="Times New Roman"/>
                        <a:cs typeface="Browallia New" pitchFamily="34" charset="-34"/>
                      </a:endParaRP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500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Arial" pitchFamily="34" charset="0"/>
                          <a:ea typeface="Times New Roman"/>
                          <a:cs typeface="+mj-cs"/>
                        </a:rPr>
                        <a:t>Entry</a:t>
                      </a: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Arial" pitchFamily="34" charset="0"/>
                          <a:ea typeface="Times New Roman"/>
                          <a:cs typeface="+mj-cs"/>
                        </a:rPr>
                        <a:t>Assessment</a:t>
                      </a: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Arial" pitchFamily="34" charset="0"/>
                          <a:ea typeface="Times New Roman"/>
                          <a:cs typeface="+mj-cs"/>
                        </a:rPr>
                        <a:t>Planning</a:t>
                      </a: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Arial" pitchFamily="34" charset="0"/>
                          <a:ea typeface="Times New Roman"/>
                          <a:cs typeface="+mj-cs"/>
                        </a:rPr>
                        <a:t>Implementation of care + evaluation</a:t>
                      </a: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Arial" pitchFamily="34" charset="0"/>
                          <a:ea typeface="Times New Roman"/>
                          <a:cs typeface="+mj-cs"/>
                        </a:rPr>
                        <a:t>communication</a:t>
                      </a: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imes New Roman"/>
                          <a:ea typeface="Times New Roman"/>
                          <a:cs typeface="+mn-cs"/>
                        </a:rPr>
                        <a:t>การดูแลผู้ป่วยต่อเนื่อง</a:t>
                      </a:r>
                      <a:endParaRPr lang="en-US" sz="1800" b="1" dirty="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44097" marR="44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40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 dirty="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50" dirty="0">
                        <a:latin typeface="Angsana New"/>
                        <a:ea typeface="Times New Roman"/>
                        <a:cs typeface="+mn-cs"/>
                      </a:endParaRPr>
                    </a:p>
                  </a:txBody>
                  <a:tcPr marL="44097" marR="44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97542" y="500042"/>
            <a:ext cx="5517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rdia New" pitchFamily="34" charset="-34"/>
                <a:cs typeface="Angsana New" pitchFamily="18" charset="-34"/>
              </a:rPr>
              <a:t>One Page Summary Tracer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72485D-243B-4B44-9CF1-374D25AAEC57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h-TH" sz="1400"/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228600" y="228600"/>
            <a:ext cx="5562600" cy="646331"/>
          </a:xfrm>
          <a:prstGeom prst="rect">
            <a:avLst/>
          </a:prstGeom>
          <a:solidFill>
            <a:srgbClr val="33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sz="3600" b="1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ศัพท์เรียกเกี่ยวกับ </a:t>
            </a:r>
            <a:r>
              <a:rPr lang="en-US" sz="3600" b="1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tracer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23528" y="1066800"/>
            <a:ext cx="828092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00050" indent="-4000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1. 	Individual Patient Tracer</a:t>
            </a:r>
            <a:endParaRPr lang="th-TH" sz="3600" b="1" dirty="0">
              <a:latin typeface="Browallia New" pitchFamily="34" charset="-34"/>
              <a:cs typeface="Browallia New" pitchFamily="34" charset="-34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sz="3600" b="1" dirty="0">
                <a:latin typeface="Browallia New" pitchFamily="34" charset="-34"/>
                <a:cs typeface="Browallia New" pitchFamily="34" charset="-34"/>
              </a:rPr>
              <a:t>	การตามรอยผู้ป่วยรายใดรายหนึ่ง ไปสัมผัสของจริงในแต่ละจุด</a:t>
            </a:r>
            <a:endParaRPr lang="en-US" sz="3600" b="1" dirty="0">
              <a:latin typeface="Browallia New" pitchFamily="34" charset="-34"/>
              <a:cs typeface="Browallia New" pitchFamily="34" charset="-34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2.	System tracer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	</a:t>
            </a:r>
            <a:r>
              <a:rPr lang="th-TH" sz="3600" b="1" dirty="0">
                <a:latin typeface="Browallia New" pitchFamily="34" charset="-34"/>
                <a:cs typeface="Browallia New" pitchFamily="34" charset="-34"/>
              </a:rPr>
              <a:t>การตามรอยระบบ โดยใช้ </a:t>
            </a: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object </a:t>
            </a:r>
            <a:r>
              <a:rPr lang="th-TH" sz="3600" b="1" dirty="0">
                <a:latin typeface="Browallia New" pitchFamily="34" charset="-34"/>
                <a:cs typeface="Browallia New" pitchFamily="34" charset="-34"/>
              </a:rPr>
              <a:t>บางอย่างเป็นตัวเดินเรื่อง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3.	Clinical Tracer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	</a:t>
            </a:r>
            <a:r>
              <a:rPr lang="th-TH" sz="3600" b="1" dirty="0">
                <a:latin typeface="Browallia New" pitchFamily="34" charset="-34"/>
                <a:cs typeface="Browallia New" pitchFamily="34" charset="-34"/>
              </a:rPr>
              <a:t>การตามรอยในเชิงวิเคราะห์กลุ่มผู้ป่วยทั้งกลุ่ม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sz="3600" b="1" dirty="0">
                <a:latin typeface="Browallia New" pitchFamily="34" charset="-34"/>
                <a:cs typeface="Browallia New" pitchFamily="34" charset="-34"/>
              </a:rPr>
              <a:t>	ครอบคลุม </a:t>
            </a: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Individual Patient Tracer, </a:t>
            </a:r>
            <a:r>
              <a:rPr lang="th-TH" sz="3600" b="1" dirty="0">
                <a:latin typeface="Browallia New" pitchFamily="34" charset="-34"/>
                <a:cs typeface="Browallia New" pitchFamily="34" charset="-34"/>
              </a:rPr>
              <a:t>กระบวนการพัฒนาและ</a:t>
            </a:r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ผลลัพธ์</a:t>
            </a:r>
            <a:endParaRPr lang="en-US" sz="3600" b="1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346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4800600" cy="8382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Browallia New" pitchFamily="34" charset="-34"/>
              </a:rPr>
              <a:t>Hospital Profile 2008 </a:t>
            </a:r>
            <a:b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Browallia New" pitchFamily="34" charset="-34"/>
              </a:rPr>
            </a:b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Browallia New" pitchFamily="34" charset="-34"/>
              </a:rPr>
              <a:t>(Context, Direction, Result)</a:t>
            </a:r>
            <a:endParaRPr lang="th-TH" sz="2400" b="1" dirty="0" smtClean="0">
              <a:solidFill>
                <a:schemeClr val="bg1"/>
              </a:solidFill>
              <a:latin typeface="Times New Roman" pitchFamily="18" charset="0"/>
              <a:cs typeface="Browallia New" pitchFamily="34" charset="-34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33402" y="1219200"/>
            <a:ext cx="2310406" cy="523220"/>
          </a:xfrm>
          <a:prstGeom prst="rect">
            <a:avLst/>
          </a:prstGeom>
          <a:solidFill>
            <a:srgbClr val="FF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Browallia New" pitchFamily="34" charset="-34"/>
                <a:cs typeface="Browallia New" pitchFamily="34" charset="-34"/>
              </a:rPr>
              <a:t>1. </a:t>
            </a:r>
            <a:r>
              <a:rPr lang="th-TH" b="1" dirty="0">
                <a:latin typeface="Browallia New" pitchFamily="34" charset="-34"/>
                <a:cs typeface="Browallia New" pitchFamily="34" charset="-34"/>
              </a:rPr>
              <a:t>ข้อมูลพื้นฐาน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30912" y="990600"/>
            <a:ext cx="2501527" cy="523220"/>
          </a:xfrm>
          <a:prstGeom prst="rect">
            <a:avLst/>
          </a:prstGeom>
          <a:solidFill>
            <a:srgbClr val="FF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Browallia New" pitchFamily="34" charset="-34"/>
                <a:cs typeface="Browallia New" pitchFamily="34" charset="-34"/>
              </a:rPr>
              <a:t>2. </a:t>
            </a:r>
            <a:r>
              <a:rPr lang="th-TH" b="1" dirty="0">
                <a:latin typeface="Browallia New" pitchFamily="34" charset="-34"/>
                <a:cs typeface="Browallia New" pitchFamily="34" charset="-34"/>
              </a:rPr>
              <a:t>บริบทขององค์กร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2" y="2057400"/>
            <a:ext cx="2670446" cy="523220"/>
          </a:xfrm>
          <a:prstGeom prst="rect">
            <a:avLst/>
          </a:prstGeom>
          <a:solidFill>
            <a:srgbClr val="FF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Browallia New" pitchFamily="34" charset="-34"/>
                <a:cs typeface="Browallia New" pitchFamily="34" charset="-34"/>
              </a:rPr>
              <a:t>3. </a:t>
            </a:r>
            <a:r>
              <a:rPr lang="th-TH" b="1" dirty="0">
                <a:latin typeface="Browallia New" pitchFamily="34" charset="-34"/>
                <a:cs typeface="Browallia New" pitchFamily="34" charset="-34"/>
              </a:rPr>
              <a:t>ทิศทางขององค์กร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3400" y="3810000"/>
            <a:ext cx="2958480" cy="523220"/>
          </a:xfrm>
          <a:prstGeom prst="rect">
            <a:avLst/>
          </a:prstGeom>
          <a:solidFill>
            <a:srgbClr val="FF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Browallia New" pitchFamily="34" charset="-34"/>
                <a:cs typeface="Browallia New" pitchFamily="34" charset="-34"/>
              </a:rPr>
              <a:t>4. </a:t>
            </a:r>
            <a:r>
              <a:rPr lang="th-TH" b="1" dirty="0">
                <a:latin typeface="Browallia New" pitchFamily="34" charset="-34"/>
                <a:cs typeface="Browallia New" pitchFamily="34" charset="-34"/>
              </a:rPr>
              <a:t>ผลการดำเนินการ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36575" y="2743201"/>
            <a:ext cx="3611886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>
                <a:latin typeface="Browallia New" pitchFamily="34" charset="-34"/>
                <a:cs typeface="Browallia New" pitchFamily="34" charset="-34"/>
              </a:rPr>
              <a:t>พันธกิจ วิสัยทัศน์ ค่านิยม</a:t>
            </a:r>
          </a:p>
          <a:p>
            <a:r>
              <a:rPr lang="th-TH" sz="2400">
                <a:latin typeface="Browallia New" pitchFamily="34" charset="-34"/>
                <a:cs typeface="Browallia New" pitchFamily="34" charset="-34"/>
              </a:rPr>
              <a:t>แผนกลยุทธ์ วัตถุประสงค์ จุดเน้น/เข็มมุ่ง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181600" y="1608139"/>
            <a:ext cx="3768980" cy="489364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h-TH" sz="2400" b="1" dirty="0">
                <a:latin typeface="Browallia New" pitchFamily="34" charset="-34"/>
                <a:cs typeface="Browallia New" pitchFamily="34" charset="-34"/>
              </a:rPr>
              <a:t>ก.สภาพแวดล้อมขององค์กร</a:t>
            </a:r>
            <a:endParaRPr lang="en-US" sz="2400" b="1" dirty="0">
              <a:latin typeface="Browallia New" pitchFamily="34" charset="-34"/>
              <a:cs typeface="Browallia New" pitchFamily="34" charset="-34"/>
            </a:endParaRP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2.1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ขอบเขตการให้บริการ</a:t>
            </a: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2.2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ประชากรในเขตพื้นที่รับผิดชอบ</a:t>
            </a: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2.3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ลักษณะโดยรวมของบุคลากร</a:t>
            </a: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2.4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อาคารสถานที่ เทคโนโลยี และอุปกรณ์</a:t>
            </a:r>
          </a:p>
          <a:p>
            <a:r>
              <a:rPr lang="th-TH" sz="2400" b="1" dirty="0">
                <a:latin typeface="Browallia New" pitchFamily="34" charset="-34"/>
                <a:cs typeface="Browallia New" pitchFamily="34" charset="-34"/>
              </a:rPr>
              <a:t>ข. ความสัมพันธ์ระดับองค์กร</a:t>
            </a:r>
            <a:endParaRPr lang="en-US" sz="2400" b="1" dirty="0">
              <a:latin typeface="Browallia New" pitchFamily="34" charset="-34"/>
              <a:cs typeface="Browallia New" pitchFamily="34" charset="-34"/>
            </a:endParaRP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2.5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โครงสร้างองค์กร</a:t>
            </a: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2.6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ผู้ป่วยและผู้รับผลงานสำคัญ</a:t>
            </a: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2.7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ความสัมพันธ์กับองค์กรภายนอก</a:t>
            </a:r>
          </a:p>
          <a:p>
            <a:r>
              <a:rPr lang="th-TH" sz="2400" b="1" dirty="0">
                <a:latin typeface="Browallia New" pitchFamily="34" charset="-34"/>
                <a:cs typeface="Browallia New" pitchFamily="34" charset="-34"/>
              </a:rPr>
              <a:t>ค. ความท้าทายขององค์กร</a:t>
            </a: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2.8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การแข่งขัน ความเติบโต ความสำเร็จ</a:t>
            </a: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2.9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ความท้าทายที่สำคัญ</a:t>
            </a:r>
          </a:p>
          <a:p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2.10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การพัฒนาคุณภาพและการเรียนรู้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81001" y="4724400"/>
            <a:ext cx="4472699" cy="163121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2000" dirty="0">
                <a:latin typeface="Browallia New" pitchFamily="34" charset="-34"/>
                <a:cs typeface="Browallia New" pitchFamily="34" charset="-34"/>
              </a:rPr>
              <a:t>1</a:t>
            </a:r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) โรคที่เป็นปัญหาสำคัญในพื้นที่  </a:t>
            </a:r>
          </a:p>
          <a:p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2000" dirty="0">
                <a:latin typeface="Browallia New" pitchFamily="34" charset="-34"/>
                <a:cs typeface="Browallia New" pitchFamily="34" charset="-34"/>
              </a:rPr>
              <a:t>2</a:t>
            </a:r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) โรคที่เป็นโอกาสพัฒนา หรือมีข้อจำกัดในการให้บริการ</a:t>
            </a:r>
          </a:p>
          <a:p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2000" dirty="0">
                <a:latin typeface="Browallia New" pitchFamily="34" charset="-34"/>
                <a:cs typeface="Browallia New" pitchFamily="34" charset="-34"/>
              </a:rPr>
              <a:t>3</a:t>
            </a:r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) เหตุการณ์ที่มีผลต่อการพัฒนา / การเปลี่ยนแปลงนโยบาย</a:t>
            </a:r>
          </a:p>
          <a:p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2000" dirty="0">
                <a:latin typeface="Browallia New" pitchFamily="34" charset="-34"/>
                <a:cs typeface="Browallia New" pitchFamily="34" charset="-34"/>
              </a:rPr>
              <a:t>4</a:t>
            </a:r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) ปัญหาสำคัญที่โรงพยาบาลกำลังพยายามแก้ไข</a:t>
            </a:r>
          </a:p>
          <a:p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en-US" sz="2000" dirty="0">
                <a:latin typeface="Browallia New" pitchFamily="34" charset="-34"/>
                <a:cs typeface="Browallia New" pitchFamily="34" charset="-34"/>
              </a:rPr>
              <a:t>5</a:t>
            </a:r>
            <a:r>
              <a:rPr lang="th-TH" sz="2000" dirty="0">
                <a:latin typeface="Browallia New" pitchFamily="34" charset="-34"/>
                <a:cs typeface="Browallia New" pitchFamily="34" charset="-34"/>
              </a:rPr>
              <a:t>) ความท้าทายเชิงกลยุทธ์อื่นๆ ขององค์กร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4572000" y="5762625"/>
            <a:ext cx="609600" cy="228600"/>
          </a:xfrm>
          <a:prstGeom prst="lef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0" y="45720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V="1">
            <a:off x="4953000" y="1143000"/>
            <a:ext cx="0" cy="3429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6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7928301" cy="433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228600" y="228600"/>
            <a:ext cx="5562600" cy="646331"/>
          </a:xfrm>
          <a:prstGeom prst="rect">
            <a:avLst/>
          </a:prstGeom>
          <a:solidFill>
            <a:srgbClr val="33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Clinical tracer</a:t>
            </a:r>
            <a:endParaRPr lang="en-US" sz="3600" b="1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573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045" y="1340768"/>
            <a:ext cx="8229600" cy="452596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ความเสี่ยงของโรคนั้น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Concern </a:t>
            </a:r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ของผู้ป่วยและผู้ให้การดูแล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การใช้ความรู้ทางวิชาการ</a:t>
            </a:r>
            <a:r>
              <a:rPr lang="en-US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(evidence-based)</a:t>
            </a:r>
            <a:endParaRPr lang="th-TH" sz="4000" dirty="0" smtClean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วิธีการจัดการเพื่อให้เป็นไปตามแนวทางที่กำหนด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เป้าหมายการรักษา(</a:t>
            </a:r>
            <a:r>
              <a:rPr lang="en-US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treatment goal)</a:t>
            </a:r>
            <a:endParaRPr lang="en-US" sz="40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pic>
        <p:nvPicPr>
          <p:cNvPr id="4" name="Picture 8" descr="http://www.aperfectworld.org/clipart/academic/C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644681">
            <a:off x="434626" y="5140668"/>
            <a:ext cx="745296" cy="770793"/>
          </a:xfrm>
          <a:prstGeom prst="rect">
            <a:avLst/>
          </a:prstGeom>
          <a:noFill/>
        </p:spPr>
      </p:pic>
      <p:pic>
        <p:nvPicPr>
          <p:cNvPr id="5" name="Picture 8" descr="http://www.aperfectworld.org/clipart/academic/C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644681">
            <a:off x="2363452" y="5140669"/>
            <a:ext cx="745296" cy="770793"/>
          </a:xfrm>
          <a:prstGeom prst="rect">
            <a:avLst/>
          </a:prstGeom>
          <a:noFill/>
        </p:spPr>
      </p:pic>
      <p:pic>
        <p:nvPicPr>
          <p:cNvPr id="6" name="Picture 8" descr="http://www.aperfectworld.org/clipart/academic/C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644681">
            <a:off x="4792345" y="5212108"/>
            <a:ext cx="745296" cy="770793"/>
          </a:xfrm>
          <a:prstGeom prst="rect">
            <a:avLst/>
          </a:prstGeom>
          <a:noFill/>
        </p:spPr>
      </p:pic>
      <p:pic>
        <p:nvPicPr>
          <p:cNvPr id="7" name="Picture 8" descr="http://www.aperfectworld.org/clipart/academic/C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644681">
            <a:off x="6935484" y="5140668"/>
            <a:ext cx="745296" cy="770793"/>
          </a:xfrm>
          <a:prstGeom prst="rect">
            <a:avLst/>
          </a:prstGeom>
          <a:noFill/>
        </p:spPr>
      </p:pic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228600" y="273050"/>
            <a:ext cx="5562600" cy="707886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Times New Roman" pitchFamily="18" charset="0"/>
                <a:cs typeface="FreesiaUPC" pitchFamily="34" charset="-34"/>
              </a:rPr>
              <a:t>ประเด็นสำคัญมองจากอะไร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231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2226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b="1" dirty="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                ไปดูหน้างานจริง</a:t>
            </a:r>
          </a:p>
          <a:p>
            <a:pPr>
              <a:buNone/>
            </a:pPr>
            <a:r>
              <a:rPr lang="th-TH" b="1" dirty="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 </a:t>
            </a:r>
          </a:p>
          <a:p>
            <a:pPr>
              <a:buNone/>
            </a:pPr>
            <a:r>
              <a:rPr lang="th-TH" b="1" dirty="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ตามตลอดสายตั้งแต่ต้นจนจบ</a:t>
            </a:r>
          </a:p>
          <a:p>
            <a:endParaRPr lang="th-TH" b="1" dirty="0" smtClean="0">
              <a:latin typeface="Browallia New" pitchFamily="34" charset="-34"/>
              <a:ea typeface="Calibri" pitchFamily="34" charset="0"/>
              <a:cs typeface="Browallia New" pitchFamily="34" charset="-34"/>
            </a:endParaRPr>
          </a:p>
          <a:p>
            <a:pPr>
              <a:buNone/>
            </a:pPr>
            <a:r>
              <a:rPr lang="th-TH" b="1" dirty="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                       ใช้ </a:t>
            </a:r>
            <a:r>
              <a:rPr lang="en-US" b="1" dirty="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Learning Mode</a:t>
            </a:r>
            <a:endParaRPr lang="th-TH" b="1" dirty="0" smtClean="0">
              <a:latin typeface="Browallia New" pitchFamily="34" charset="-34"/>
              <a:ea typeface="Calibri" pitchFamily="34" charset="0"/>
              <a:cs typeface="Browallia New" pitchFamily="34" charset="-34"/>
            </a:endParaRPr>
          </a:p>
          <a:p>
            <a:pPr lvl="0"/>
            <a:endParaRPr lang="th-TH" b="1" dirty="0" smtClean="0">
              <a:latin typeface="Browallia New" pitchFamily="34" charset="-34"/>
              <a:ea typeface="Calibri" pitchFamily="34" charset="0"/>
              <a:cs typeface="Browallia New" pitchFamily="34" charset="-34"/>
            </a:endParaRPr>
          </a:p>
          <a:p>
            <a:pPr lvl="0">
              <a:buNone/>
            </a:pPr>
            <a:r>
              <a:rPr lang="th-TH" b="1" dirty="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                                        ตามประเด็นสำคัญ  </a:t>
            </a:r>
          </a:p>
          <a:p>
            <a:pPr>
              <a:buNone/>
            </a:pPr>
            <a:r>
              <a:rPr lang="th-TH" b="1" dirty="0" smtClean="0">
                <a:latin typeface="Browallia New" pitchFamily="34" charset="-34"/>
                <a:ea typeface="Calibri" pitchFamily="34" charset="0"/>
                <a:cs typeface="Browallia New" pitchFamily="34" charset="-34"/>
              </a:rPr>
              <a:t>  ใช้หลายมุมมอง</a:t>
            </a:r>
          </a:p>
          <a:p>
            <a:pPr lvl="0"/>
            <a:endParaRPr lang="th-TH" b="1" dirty="0" smtClean="0">
              <a:latin typeface="Browallia New" pitchFamily="34" charset="-34"/>
              <a:ea typeface="Calibri" pitchFamily="34" charset="0"/>
              <a:cs typeface="Browallia New" pitchFamily="34" charset="-34"/>
            </a:endParaRPr>
          </a:p>
          <a:p>
            <a:endParaRPr lang="th-TH" b="1" dirty="0" smtClean="0">
              <a:latin typeface="Browallia New" pitchFamily="34" charset="-34"/>
              <a:ea typeface="Calibri" pitchFamily="34" charset="0"/>
              <a:cs typeface="Browallia New" pitchFamily="34" charset="-34"/>
            </a:endParaRPr>
          </a:p>
          <a:p>
            <a:pPr lvl="0"/>
            <a:endParaRPr lang="th-TH" b="1" dirty="0" smtClean="0">
              <a:latin typeface="Browallia New" pitchFamily="34" charset="-34"/>
              <a:ea typeface="Calibri" pitchFamily="34" charset="0"/>
              <a:cs typeface="Browallia New" pitchFamily="34" charset="-34"/>
            </a:endParaRPr>
          </a:p>
          <a:p>
            <a:endParaRPr lang="en-US" dirty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6" name="Picture 14" descr="Emergency Medical Technicians (EMTs) Treating a Patient Clipart Picture © Dennis Cox #5928"/>
          <p:cNvPicPr>
            <a:picLocks noChangeAspect="1" noChangeArrowheads="1"/>
          </p:cNvPicPr>
          <p:nvPr/>
        </p:nvPicPr>
        <p:blipFill>
          <a:blip r:embed="rId2" cstate="print"/>
          <a:srcRect t="13163" b="13125"/>
          <a:stretch>
            <a:fillRect/>
          </a:stretch>
        </p:blipFill>
        <p:spPr bwMode="auto">
          <a:xfrm>
            <a:off x="428596" y="1214422"/>
            <a:ext cx="1041319" cy="767580"/>
          </a:xfrm>
          <a:prstGeom prst="rect">
            <a:avLst/>
          </a:prstGeom>
          <a:noFill/>
        </p:spPr>
      </p:pic>
      <p:grpSp>
        <p:nvGrpSpPr>
          <p:cNvPr id="2" name="Group 6"/>
          <p:cNvGrpSpPr/>
          <p:nvPr/>
        </p:nvGrpSpPr>
        <p:grpSpPr>
          <a:xfrm>
            <a:off x="4714876" y="2500306"/>
            <a:ext cx="3571900" cy="1214446"/>
            <a:chOff x="146304" y="5868144"/>
            <a:chExt cx="2988240" cy="1849388"/>
          </a:xfrm>
        </p:grpSpPr>
        <p:pic>
          <p:nvPicPr>
            <p:cNvPr id="8" name="Picture 38" descr="http://t2.gstatic.com/images?q=tbn:ANd9GcTxKkOW8wQ3jdB4QRDdxyOUL1_XCuHBS8XyUnmP-di26k4zj0e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8640" y="5868144"/>
              <a:ext cx="803736" cy="66381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9" name="Freeform 8"/>
            <p:cNvSpPr/>
            <p:nvPr/>
          </p:nvSpPr>
          <p:spPr>
            <a:xfrm>
              <a:off x="146304" y="6486144"/>
              <a:ext cx="2574544" cy="881888"/>
            </a:xfrm>
            <a:custGeom>
              <a:avLst/>
              <a:gdLst>
                <a:gd name="connsiteX0" fmla="*/ 560832 w 2574544"/>
                <a:gd name="connsiteY0" fmla="*/ 0 h 881888"/>
                <a:gd name="connsiteX1" fmla="*/ 280416 w 2574544"/>
                <a:gd name="connsiteY1" fmla="*/ 365760 h 881888"/>
                <a:gd name="connsiteX2" fmla="*/ 2243328 w 2574544"/>
                <a:gd name="connsiteY2" fmla="*/ 804672 h 881888"/>
                <a:gd name="connsiteX3" fmla="*/ 2267712 w 2574544"/>
                <a:gd name="connsiteY3" fmla="*/ 829056 h 881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4544" h="881888">
                  <a:moveTo>
                    <a:pt x="560832" y="0"/>
                  </a:moveTo>
                  <a:cubicBezTo>
                    <a:pt x="280416" y="115824"/>
                    <a:pt x="0" y="231648"/>
                    <a:pt x="280416" y="365760"/>
                  </a:cubicBezTo>
                  <a:cubicBezTo>
                    <a:pt x="560832" y="499872"/>
                    <a:pt x="1912112" y="727456"/>
                    <a:pt x="2243328" y="804672"/>
                  </a:cubicBezTo>
                  <a:cubicBezTo>
                    <a:pt x="2574544" y="881888"/>
                    <a:pt x="2421128" y="855472"/>
                    <a:pt x="2267712" y="829056"/>
                  </a:cubicBezTo>
                </a:path>
              </a:pathLst>
            </a:custGeom>
            <a:ln w="571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10" name="Picture 4" descr="http://t3.gstatic.com/images?q=tbn:ANd9GcRIMw9we2zQIhyEZdpwLq247KzWj11Mf9z3J4T5LaQJ2LY8J1v6NQ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2696" y="6732240"/>
              <a:ext cx="971600" cy="59812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1" name="Picture 44" descr="http://2.3qdc.com/sakid/2008/02/23/home/sakid_home_4.out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04864" y="7020272"/>
              <a:ext cx="929680" cy="69726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pic>
        <p:nvPicPr>
          <p:cNvPr id="12" name="Picture 17" descr="http://blogs.up.ac.za/weblog/media/Clipart---Mr%5b1%5d(1)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786" y="3500438"/>
            <a:ext cx="1571636" cy="977015"/>
          </a:xfrm>
          <a:prstGeom prst="rect">
            <a:avLst/>
          </a:prstGeom>
          <a:noFill/>
        </p:spPr>
      </p:pic>
      <p:pic>
        <p:nvPicPr>
          <p:cNvPr id="13" name="Picture 19" descr="http://s3.socialvixen.com/wp-content/uploads/2010/08/images1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58082" y="4357694"/>
            <a:ext cx="1357322" cy="1537738"/>
          </a:xfrm>
          <a:prstGeom prst="rect">
            <a:avLst/>
          </a:prstGeom>
          <a:noFill/>
        </p:spPr>
      </p:pic>
      <p:pic>
        <p:nvPicPr>
          <p:cNvPr id="14" name="Picture 4" descr="http://images.clipartof.com/small/216867-Royalty-Free-RF-Clipart-Illustration-Of-A-Digital-Collage-Of-Doctors-Nurses-Surgeons-And-Veterinarians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 b="7634"/>
          <a:stretch>
            <a:fillRect/>
          </a:stretch>
        </p:blipFill>
        <p:spPr bwMode="auto">
          <a:xfrm>
            <a:off x="3009900" y="5251653"/>
            <a:ext cx="1714512" cy="1153489"/>
          </a:xfrm>
          <a:prstGeom prst="rect">
            <a:avLst/>
          </a:prstGeom>
          <a:noFill/>
        </p:spPr>
      </p:pic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28600" y="273050"/>
            <a:ext cx="5562600" cy="707886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Times New Roman" pitchFamily="18" charset="0"/>
                <a:cs typeface="FreesiaUPC" pitchFamily="34" charset="-34"/>
              </a:rPr>
              <a:t>เทคนิคการตามรอย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1039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42938" y="1285875"/>
            <a:ext cx="8043862" cy="5000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914400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28600" y="273050"/>
            <a:ext cx="5562600" cy="707886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Times New Roman" pitchFamily="18" charset="0"/>
                <a:cs typeface="FreesiaUPC" pitchFamily="34" charset="-34"/>
              </a:rPr>
              <a:t>จุดประกายการตามรอย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43505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C0AC32-68A8-4A49-B63B-F7CCF8D963FE}" type="slidenum">
              <a:rPr lang="th-TH" smtClean="0"/>
              <a:pPr>
                <a:defRPr/>
              </a:pPr>
              <a:t>9</a:t>
            </a:fld>
            <a:endParaRPr lang="th-TH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228600" y="273050"/>
            <a:ext cx="5562600" cy="707886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Times New Roman" pitchFamily="18" charset="0"/>
                <a:cs typeface="FreesiaUPC" pitchFamily="34" charset="-34"/>
              </a:rPr>
              <a:t>บริการที่มีคุณภาพในทุกมิติ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FreesiaUPC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95169" y="1319093"/>
            <a:ext cx="139814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มีดี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เข้าถึง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พึงพอใจ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ด้วยหัวใจ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เหมาะสม</a:t>
            </a:r>
            <a:endParaRPr lang="th-TH" sz="2800" b="1" dirty="0">
              <a:latin typeface="Browallia New" pitchFamily="34" charset="-34"/>
              <a:cs typeface="Browallia New" pitchFamily="34" charset="-34"/>
            </a:endParaRP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คุ้มค่า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เวลาเหมาะ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สามารถ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ปลอดภัย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ต่อเนื่อง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ทั่วถึง</a:t>
            </a:r>
          </a:p>
          <a:p>
            <a:pPr algn="ctr"/>
            <a:r>
              <a:rPr lang="th-TH" sz="2800" b="1" dirty="0" smtClean="0">
                <a:latin typeface="Browallia New" pitchFamily="34" charset="-34"/>
                <a:cs typeface="Browallia New" pitchFamily="34" charset="-34"/>
              </a:rPr>
              <a:t>เป็นธรรม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87630" y="908720"/>
            <a:ext cx="2343911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Effective</a:t>
            </a:r>
            <a:endParaRPr lang="en-US" sz="2800" b="1" dirty="0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  <a:p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Access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Accept/Responsive</a:t>
            </a:r>
          </a:p>
          <a:p>
            <a:r>
              <a:rPr lang="en-US" sz="2800" b="1" dirty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Humanize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Appropriate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Efficient</a:t>
            </a:r>
            <a:endParaRPr lang="en-US" sz="2800" b="1" dirty="0">
              <a:solidFill>
                <a:srgbClr val="0000CC"/>
              </a:solidFill>
              <a:latin typeface="Browallia New" pitchFamily="34" charset="-34"/>
              <a:cs typeface="Browallia New" pitchFamily="34" charset="-34"/>
            </a:endParaRPr>
          </a:p>
          <a:p>
            <a:r>
              <a:rPr lang="en-US" sz="2800" b="1" dirty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Timeliness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Competency</a:t>
            </a:r>
          </a:p>
          <a:p>
            <a:r>
              <a:rPr lang="en-US" sz="2800" b="1" dirty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Safety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Continuity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Coverage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Browallia New" pitchFamily="34" charset="-34"/>
                <a:cs typeface="Browallia New" pitchFamily="34" charset="-34"/>
              </a:rPr>
              <a:t>Equity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04248" y="548680"/>
            <a:ext cx="1914307" cy="489364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Accept</a:t>
            </a:r>
          </a:p>
          <a:p>
            <a:r>
              <a:rPr lang="en-US" sz="2400" dirty="0">
                <a:solidFill>
                  <a:srgbClr val="0000CC"/>
                </a:solidFill>
              </a:rPr>
              <a:t>Access</a:t>
            </a:r>
          </a:p>
          <a:p>
            <a:r>
              <a:rPr lang="en-US" sz="2400" dirty="0" smtClean="0">
                <a:solidFill>
                  <a:srgbClr val="0000CC"/>
                </a:solidFill>
              </a:rPr>
              <a:t>Appropriate</a:t>
            </a:r>
          </a:p>
          <a:p>
            <a:r>
              <a:rPr lang="en-US" sz="2400" dirty="0" smtClean="0">
                <a:solidFill>
                  <a:srgbClr val="0000CC"/>
                </a:solidFill>
              </a:rPr>
              <a:t>Competency</a:t>
            </a:r>
          </a:p>
          <a:p>
            <a:r>
              <a:rPr lang="en-US" sz="2400" dirty="0" smtClean="0">
                <a:solidFill>
                  <a:srgbClr val="0000CC"/>
                </a:solidFill>
              </a:rPr>
              <a:t>Continuity</a:t>
            </a:r>
          </a:p>
          <a:p>
            <a:r>
              <a:rPr lang="en-US" sz="2400" dirty="0" smtClean="0">
                <a:solidFill>
                  <a:srgbClr val="0000CC"/>
                </a:solidFill>
              </a:rPr>
              <a:t>Coverage</a:t>
            </a:r>
          </a:p>
          <a:p>
            <a:r>
              <a:rPr lang="en-US" sz="2400" dirty="0" smtClean="0">
                <a:solidFill>
                  <a:srgbClr val="0000CC"/>
                </a:solidFill>
              </a:rPr>
              <a:t>Effective</a:t>
            </a:r>
            <a:endParaRPr lang="en-US" sz="2400" dirty="0">
              <a:solidFill>
                <a:srgbClr val="0000CC"/>
              </a:solidFill>
            </a:endParaRPr>
          </a:p>
          <a:p>
            <a:r>
              <a:rPr lang="en-US" sz="2400" dirty="0" smtClean="0">
                <a:solidFill>
                  <a:srgbClr val="0000CC"/>
                </a:solidFill>
              </a:rPr>
              <a:t>Efficient</a:t>
            </a:r>
          </a:p>
          <a:p>
            <a:r>
              <a:rPr lang="en-US" sz="2400" dirty="0" smtClean="0">
                <a:solidFill>
                  <a:srgbClr val="0000CC"/>
                </a:solidFill>
              </a:rPr>
              <a:t>Equity</a:t>
            </a:r>
          </a:p>
          <a:p>
            <a:r>
              <a:rPr lang="en-US" sz="2400" dirty="0" smtClean="0">
                <a:solidFill>
                  <a:srgbClr val="0000CC"/>
                </a:solidFill>
              </a:rPr>
              <a:t>Humanize</a:t>
            </a:r>
            <a:endParaRPr lang="en-US" sz="2400" dirty="0">
              <a:solidFill>
                <a:srgbClr val="0000CC"/>
              </a:solidFill>
            </a:endParaRPr>
          </a:p>
          <a:p>
            <a:r>
              <a:rPr lang="en-US" sz="2400" dirty="0" smtClean="0">
                <a:solidFill>
                  <a:srgbClr val="0000CC"/>
                </a:solidFill>
              </a:rPr>
              <a:t>Responsive</a:t>
            </a:r>
            <a:endParaRPr lang="en-US" sz="2400" dirty="0">
              <a:solidFill>
                <a:srgbClr val="0000CC"/>
              </a:solidFill>
            </a:endParaRPr>
          </a:p>
          <a:p>
            <a:r>
              <a:rPr lang="en-US" sz="2400" dirty="0">
                <a:solidFill>
                  <a:srgbClr val="0000CC"/>
                </a:solidFill>
              </a:rPr>
              <a:t>Safety</a:t>
            </a:r>
          </a:p>
          <a:p>
            <a:r>
              <a:rPr lang="en-US" sz="2400" dirty="0" smtClean="0">
                <a:solidFill>
                  <a:srgbClr val="0000CC"/>
                </a:solidFill>
              </a:rPr>
              <a:t>Timeliness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6920" y="5682155"/>
            <a:ext cx="2587568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AEC</a:t>
            </a:r>
            <a:r>
              <a:rPr lang="en-US" sz="3600" b="1" baseline="30000" dirty="0" smtClean="0">
                <a:solidFill>
                  <a:schemeClr val="bg1"/>
                </a:solidFill>
              </a:rPr>
              <a:t>3</a:t>
            </a:r>
            <a:r>
              <a:rPr lang="en-US" sz="3600" b="1" dirty="0" smtClean="0">
                <a:solidFill>
                  <a:schemeClr val="bg1"/>
                </a:solidFill>
              </a:rPr>
              <a:t>HRST</a:t>
            </a:r>
            <a:endParaRPr lang="th-TH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64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uwat 120322 Quality Tool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826</TotalTime>
  <Words>2424</Words>
  <Application>Microsoft Office PowerPoint</Application>
  <PresentationFormat>On-screen Show (4:3)</PresentationFormat>
  <Paragraphs>300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Flow</vt:lpstr>
      <vt:lpstr>Anuwat 120322 Quality Tools</vt:lpstr>
      <vt:lpstr>Clinical Tracer Highlight </vt:lpstr>
      <vt:lpstr>PowerPoint Presentation</vt:lpstr>
      <vt:lpstr>PowerPoint Presentation</vt:lpstr>
      <vt:lpstr>Hospital Profile 2008  (Context, Direction, Result)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การประเมินผลการดูแลผู้ป่วยตามมิติคุณภาพ</vt:lpstr>
      <vt:lpstr>PowerPoint Presentation</vt:lpstr>
      <vt:lpstr>PowerPoint Presentation</vt:lpstr>
      <vt:lpstr>ความเข้าใจที่อาจคลาดเคลื่อน</vt:lpstr>
      <vt:lpstr>ประเด็น Highlight จะกำหนดจากอะไร</vt:lpstr>
      <vt:lpstr>PowerPoint Presentation</vt:lpstr>
      <vt:lpstr>ตัวอย่างการค้นหา Highlight จาก การวิเคราะห์   Care Process</vt:lpstr>
      <vt:lpstr>คัดเลือกประเด็นการพัฒนา</vt:lpstr>
      <vt:lpstr>Clinical  Tracer  Highlight ไม่เกิน 2 หน้า การดูแลผู้ป่วย……Acute Coronary Syndrome…..โรงพยาบาลหนองจิก  จังหวัดปัตตานี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NEWBOYZ</dc:creator>
  <cp:lastModifiedBy>Windows User</cp:lastModifiedBy>
  <cp:revision>68</cp:revision>
  <dcterms:created xsi:type="dcterms:W3CDTF">2012-09-12T04:29:05Z</dcterms:created>
  <dcterms:modified xsi:type="dcterms:W3CDTF">2014-05-26T20:14:00Z</dcterms:modified>
</cp:coreProperties>
</file>